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302" r:id="rId6"/>
    <p:sldId id="353" r:id="rId7"/>
    <p:sldId id="322" r:id="rId8"/>
    <p:sldId id="300" r:id="rId9"/>
    <p:sldId id="307" r:id="rId10"/>
    <p:sldId id="314" r:id="rId11"/>
    <p:sldId id="262" r:id="rId12"/>
    <p:sldId id="336" r:id="rId13"/>
    <p:sldId id="298" r:id="rId14"/>
    <p:sldId id="334" r:id="rId15"/>
    <p:sldId id="264" r:id="rId16"/>
    <p:sldId id="351" r:id="rId17"/>
    <p:sldId id="352" r:id="rId18"/>
    <p:sldId id="303" r:id="rId19"/>
    <p:sldId id="304" r:id="rId20"/>
    <p:sldId id="354" r:id="rId21"/>
    <p:sldId id="363" r:id="rId22"/>
    <p:sldId id="362" r:id="rId23"/>
    <p:sldId id="305" r:id="rId24"/>
    <p:sldId id="312" r:id="rId25"/>
    <p:sldId id="359" r:id="rId26"/>
    <p:sldId id="358" r:id="rId27"/>
    <p:sldId id="357" r:id="rId28"/>
    <p:sldId id="360" r:id="rId29"/>
    <p:sldId id="258" r:id="rId30"/>
    <p:sldId id="361" r:id="rId31"/>
    <p:sldId id="364" r:id="rId32"/>
  </p:sldIdLst>
  <p:sldSz cx="12192000" cy="6858000"/>
  <p:notesSz cx="6858000" cy="9144000"/>
  <p:defaultTextStyle>
    <a:defPPr>
      <a:defRPr lang="nb-NO"/>
    </a:defPPr>
    <a:lvl1pPr marL="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BB7CC-EE15-4D18-AA3E-01232B12AA6A}" type="datetimeFigureOut">
              <a:rPr lang="nn-NO" smtClean="0"/>
              <a:t>27.09.2021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396B6-B520-4C76-AFF1-72DD4C01514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6894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89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71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756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337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568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204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103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593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583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267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871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838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C09-2B7A-40C7-B480-A62D5F51D17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278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Andel elektroniske h-resepter er nå over 96%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24EBA-45CD-4270-AB7C-2836331B0F5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28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hvit og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rgbClr val="202020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rgbClr val="202020"/>
                </a:solidFill>
              </a:defRPr>
            </a:lvl1pPr>
          </a:lstStyle>
          <a:p>
            <a:pPr lvl="0"/>
            <a:r>
              <a:rPr lang="nb-NO" noProof="0" dirty="0"/>
              <a:t>Navn Etternavn, stillingstittel Helsedirektoratet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C6D8785-5A5E-418E-A3EF-EB3ED901F279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1440908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hvit og 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rgbClr val="202020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rgbClr val="202020"/>
                </a:solidFill>
              </a:defRPr>
            </a:lvl1pPr>
          </a:lstStyle>
          <a:p>
            <a:pPr lvl="0"/>
            <a:r>
              <a:rPr lang="nb-NO" noProof="0" dirty="0"/>
              <a:t>Navn Etternavn, stillingstittel Helsedirektoratet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11DE7D1-8C9D-4D67-939F-CB5E940EBE45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0508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054334D-F166-4327-B8E2-E81514B8D5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1634" y="0"/>
            <a:ext cx="610036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6" y="1740238"/>
            <a:ext cx="4891530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8" y="3733006"/>
            <a:ext cx="4891530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rgbClr val="202020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4891530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rgbClr val="202020"/>
                </a:solidFill>
              </a:defRPr>
            </a:lvl1pPr>
          </a:lstStyle>
          <a:p>
            <a:pPr lvl="0"/>
            <a:r>
              <a:rPr lang="nb-NO" noProof="0" dirty="0"/>
              <a:t>Navn Etternavn, stillingstittel Helsedirektoratet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C6D8785-5A5E-418E-A3EF-EB3ED901F279}"/>
              </a:ext>
            </a:extLst>
          </p:cNvPr>
          <p:cNvSpPr/>
          <p:nvPr userDrawn="1"/>
        </p:nvSpPr>
        <p:spPr>
          <a:xfrm>
            <a:off x="761256" y="3458233"/>
            <a:ext cx="4891530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1318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B6E0B6F-F123-4914-BBE9-0E2AF05653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chemeClr val="bg1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dirty="0"/>
              <a:t>Navn Etternavn, stillingstittel Helsedirektoratet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B41CECB-54C1-4DFF-88AC-5417CD54C13B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60108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B6E0B6F-F123-4914-BBE9-0E2AF05653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chemeClr val="bg1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dirty="0"/>
              <a:t>Navn Etternavn, stillingstittel Helsedirektoratet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42AE60F-ED9B-4EAC-A6F5-7B46A39B9711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317224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B6E0B6F-F123-4914-BBE9-0E2AF05653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 dirty="0">
              <a:solidFill>
                <a:schemeClr val="bg1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chemeClr val="bg1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dirty="0"/>
              <a:t>Navn Etternavn, stillingstittel Helsedirektoratet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2EBB68E-D81F-4673-92C0-1797C8A4D118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316194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68012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10021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rgbClr val="202020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>
              <a:solidFill>
                <a:srgbClr val="2020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60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136726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361934-D80D-4814-8AA3-05C151338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6C0B6-DDF1-4B35-9ECE-8C9A5308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EC9541-36FA-4FA0-9A86-A1FFA00DB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38B395-6FCA-4B39-867D-C03F7FCF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37714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nhold (to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3DB64-FA9A-4917-B9BC-FDBF51ACB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5122402" cy="115751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2F3F69F-D631-411F-BFF5-5611D6D8F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8A3F24D-DD5A-4BBF-970B-80B97882D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7D622E-D661-4849-BC9C-58B238BE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AA586D02-CE2A-48B0-AB3E-02553004D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56" y="1917700"/>
            <a:ext cx="5122402" cy="4424107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0EDEDCD0-140E-4CA0-9E8E-4047CEFB2EB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1198" y="1917700"/>
            <a:ext cx="5122402" cy="4424107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543B2193-A04A-49FA-B3BA-B0A5CB5E96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1198" y="315913"/>
            <a:ext cx="5122402" cy="1157511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kumimoji="0" lang="nb-NO" sz="3499" b="1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863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AEE3ECBB-F8CD-40EB-A9AF-746A02D44FBA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761256" y="1589599"/>
            <a:ext cx="11112430" cy="463558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ikonet for å legge til media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77C21D35-2682-4C37-9369-8B21B52A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753124"/>
            <a:ext cx="6858446" cy="484748"/>
          </a:xfrm>
        </p:spPr>
        <p:txBody>
          <a:bodyPr wrap="square" anchor="t" anchorCtr="0">
            <a:spAutoFit/>
          </a:bodyPr>
          <a:lstStyle>
            <a:lvl1pPr>
              <a:lnSpc>
                <a:spcPct val="90000"/>
              </a:lnSpc>
              <a:defRPr sz="3499"/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9007D98-D6C3-416B-B59C-76C771F9F5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00804" y="1012168"/>
            <a:ext cx="3472883" cy="152350"/>
          </a:xfrm>
        </p:spPr>
        <p:txBody>
          <a:bodyPr wrap="square" anchor="b" anchorCtr="0">
            <a:spAutoFit/>
          </a:bodyPr>
          <a:lstStyle>
            <a:lvl1pPr marL="0" indent="0" algn="r">
              <a:lnSpc>
                <a:spcPct val="90000"/>
              </a:lnSpc>
              <a:buNone/>
              <a:defRPr sz="1100" u="sng"/>
            </a:lvl1pPr>
          </a:lstStyle>
          <a:p>
            <a:pPr lvl="0"/>
            <a:r>
              <a:rPr lang="nb-NO" dirty="0"/>
              <a:t>Kildelenke</a:t>
            </a:r>
          </a:p>
        </p:txBody>
      </p:sp>
    </p:spTree>
    <p:extLst>
      <p:ext uri="{BB962C8B-B14F-4D97-AF65-F5344CB8AC3E}">
        <p14:creationId xmlns:p14="http://schemas.microsoft.com/office/powerpoint/2010/main" val="3881784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red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86DB7F6B-2F66-40CC-B4CA-44167796F9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256" y="1917701"/>
            <a:ext cx="10663933" cy="442410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6C0B6-DDF1-4B35-9ECE-8C9A5308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EC9541-36FA-4FA0-9A86-A1FFA00DB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38B395-6FCA-4B39-867D-C03F7FCF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20085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diagram 13">
            <a:extLst>
              <a:ext uri="{FF2B5EF4-FFF2-40B4-BE49-F238E27FC236}">
                <a16:creationId xmlns:a16="http://schemas.microsoft.com/office/drawing/2014/main" id="{217D82E2-7AC7-4093-BC1B-DEBB97F1DBF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61256" y="1992923"/>
            <a:ext cx="10663931" cy="4384431"/>
          </a:xfrm>
          <a:noFill/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825666F-F12E-4D05-8478-8905DBFF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1CB094-CF4F-4C2D-A3C1-7B149E8E4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24BCA4-051E-48AF-A3F6-8C125106F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47278E0-BBE2-41C8-B7D9-3A7BE944B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257" y="1473423"/>
            <a:ext cx="10669487" cy="35386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5FF7035-5ED5-4B7D-A025-3D7B90E5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00040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0C6AF37-3E02-4ADF-8C13-6ACF62C6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70D901B-4A09-4186-871A-0217E23470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257" y="1062133"/>
            <a:ext cx="3041848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6FBDA1A6-EF3F-4959-B6E4-5C465CFF92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8896" y="1062133"/>
            <a:ext cx="3041848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03CEB276-EB34-4498-9E66-A492C61DFC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65154" y="1062133"/>
            <a:ext cx="3041848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2EDD7D93-B865-4328-BE9A-4189D149A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257" y="188570"/>
            <a:ext cx="3041848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dirty="0" err="1"/>
              <a:t>Xxxxxx</a:t>
            </a:r>
            <a:endParaRPr lang="nb-NO" dirty="0"/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F9B9FE2A-AEDB-461E-B39B-E9833F7DA2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5154" y="188570"/>
            <a:ext cx="3041848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dirty="0" err="1"/>
              <a:t>Xxxxxx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0AE14427-350B-4070-A415-7AF5BF027C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8897" y="188570"/>
            <a:ext cx="3041848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dirty="0" err="1"/>
              <a:t>Xxxxxx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0869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med k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0C6AF37-3E02-4ADF-8C13-6ACF62C6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70D901B-4A09-4186-871A-0217E23470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257" y="1062133"/>
            <a:ext cx="4568327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6FBDA1A6-EF3F-4959-B6E4-5C465CFF92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6065" y="1062133"/>
            <a:ext cx="4574679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0606E69-7426-4AEC-A703-78AC14701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257" y="188570"/>
            <a:ext cx="4568327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dirty="0" err="1"/>
              <a:t>Xxxxxx</a:t>
            </a:r>
            <a:endParaRPr lang="nb-NO" dirty="0"/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A80E345F-BC10-4713-BFCF-78CDF2AB4B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56066" y="188570"/>
            <a:ext cx="4574679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dirty="0" err="1"/>
              <a:t>Xxxxxx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5528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39A6299-615A-48D3-98EC-67B10983AB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0C6AF37-3E02-4ADF-8C13-6ACF62C6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66019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3227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78207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9053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9970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61697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punktliste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F2131D7-0AF4-4BA1-BBDD-FAE3CCC29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5018597" cy="464172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Tittel 14">
            <a:extLst>
              <a:ext uri="{FF2B5EF4-FFF2-40B4-BE49-F238E27FC236}">
                <a16:creationId xmlns:a16="http://schemas.microsoft.com/office/drawing/2014/main" id="{9F425C94-8342-4509-8455-A16A5962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5018597" cy="115751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2862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punktliste og bilde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C58400E-AF45-4245-BCFF-BCD1AEE703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F2131D7-0AF4-4BA1-BBDD-FAE3CCC29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5018597" cy="4641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Tittel 14">
            <a:extLst>
              <a:ext uri="{FF2B5EF4-FFF2-40B4-BE49-F238E27FC236}">
                <a16:creationId xmlns:a16="http://schemas.microsoft.com/office/drawing/2014/main" id="{9F425C94-8342-4509-8455-A16A5962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5018597" cy="11575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56503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0"/>
            <a:ext cx="38031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A05B22E1-6EA9-4466-81F8-E4957729AA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665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0"/>
            <a:ext cx="380310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6DEDC6E-CFAF-4046-B8BF-1CE2097ED5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12976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16058"/>
            <a:ext cx="380310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rgbClr val="20202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8743685A-51FE-462B-BD59-028A10C64D8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91989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0"/>
            <a:ext cx="380310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83CC6A7E-3507-42DD-8E1F-91B778ECB8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5238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ekst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33CF2A8-5334-4380-BBD9-6589D1F04F1D}"/>
              </a:ext>
            </a:extLst>
          </p:cNvPr>
          <p:cNvSpPr/>
          <p:nvPr userDrawn="1"/>
        </p:nvSpPr>
        <p:spPr>
          <a:xfrm>
            <a:off x="3803104" y="0"/>
            <a:ext cx="83888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2AE79A2-C695-4A0D-8156-C6A9AFFF8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5154" y="964505"/>
            <a:ext cx="6865590" cy="55759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F003730-D2A9-4F5F-BEEC-80D5C718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>
            <a:normAutofit/>
          </a:bodyPr>
          <a:lstStyle>
            <a:lvl1pPr>
              <a:defRPr sz="2799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4576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03C53EE7-6168-4988-A0E1-765A681A7A31}"/>
              </a:ext>
            </a:extLst>
          </p:cNvPr>
          <p:cNvGrpSpPr/>
          <p:nvPr userDrawn="1"/>
        </p:nvGrpSpPr>
        <p:grpSpPr>
          <a:xfrm>
            <a:off x="3551056" y="234030"/>
            <a:ext cx="8407599" cy="6390798"/>
            <a:chOff x="7101650" y="468059"/>
            <a:chExt cx="16814103" cy="1278159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933CF2A8-5334-4380-BBD9-6589D1F04F1D}"/>
                </a:ext>
              </a:extLst>
            </p:cNvPr>
            <p:cNvSpPr/>
            <p:nvPr userDrawn="1"/>
          </p:nvSpPr>
          <p:spPr>
            <a:xfrm>
              <a:off x="7605714" y="468059"/>
              <a:ext cx="16310039" cy="127815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798">
                <a:solidFill>
                  <a:schemeClr val="bg1"/>
                </a:solidFill>
              </a:endParaRPr>
            </a:p>
          </p:txBody>
        </p:sp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86274A8D-C72C-4E89-AF3A-5587AFD7E9F9}"/>
                </a:ext>
              </a:extLst>
            </p:cNvPr>
            <p:cNvSpPr/>
            <p:nvPr userDrawn="1"/>
          </p:nvSpPr>
          <p:spPr>
            <a:xfrm rot="16200000">
              <a:off x="6849619" y="11053383"/>
              <a:ext cx="1008126" cy="50406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798"/>
            </a:p>
          </p:txBody>
        </p:sp>
      </p:grp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2AE79A2-C695-4A0D-8156-C6A9AFFF8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5154" y="2241763"/>
            <a:ext cx="6865590" cy="1692771"/>
          </a:xfrm>
        </p:spPr>
        <p:txBody>
          <a:bodyPr>
            <a:normAutofit/>
          </a:bodyPr>
          <a:lstStyle>
            <a:lvl1pPr marL="0" indent="0">
              <a:buNone/>
              <a:defRPr sz="279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– Sitat  </a:t>
            </a:r>
          </a:p>
        </p:txBody>
      </p:sp>
      <p:sp>
        <p:nvSpPr>
          <p:cNvPr id="11" name="Plassholder for tekst 5">
            <a:extLst>
              <a:ext uri="{FF2B5EF4-FFF2-40B4-BE49-F238E27FC236}">
                <a16:creationId xmlns:a16="http://schemas.microsoft.com/office/drawing/2014/main" id="{116CDE2F-835B-4E7B-8DC0-5E54FA45D1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154" y="4526800"/>
            <a:ext cx="6865590" cy="346249"/>
          </a:xfrm>
        </p:spPr>
        <p:txBody>
          <a:bodyPr>
            <a:normAutofit/>
          </a:bodyPr>
          <a:lstStyle>
            <a:lvl1pPr marL="0" indent="0">
              <a:buNone/>
              <a:defRPr sz="2299" b="1">
                <a:solidFill>
                  <a:schemeClr val="bg1"/>
                </a:solidFill>
              </a:defRPr>
            </a:lvl1pPr>
            <a:lvl2pPr>
              <a:defRPr sz="2299" b="1">
                <a:solidFill>
                  <a:schemeClr val="bg1"/>
                </a:solidFill>
              </a:defRPr>
            </a:lvl2pPr>
            <a:lvl3pPr>
              <a:defRPr sz="2299" b="1">
                <a:solidFill>
                  <a:schemeClr val="bg1"/>
                </a:solidFill>
              </a:defRPr>
            </a:lvl3pPr>
            <a:lvl4pPr>
              <a:defRPr sz="2299" b="1">
                <a:solidFill>
                  <a:schemeClr val="bg1"/>
                </a:solidFill>
              </a:defRPr>
            </a:lvl4pPr>
            <a:lvl5pPr>
              <a:defRPr sz="2299"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Etternavn (alder)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4F685159-16FF-42C9-9050-65D31D02A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892" y="959521"/>
            <a:ext cx="1091257" cy="854965"/>
          </a:xfrm>
          <a:prstGeom prst="rect">
            <a:avLst/>
          </a:prstGeom>
        </p:spPr>
      </p:pic>
      <p:sp>
        <p:nvSpPr>
          <p:cNvPr id="15" name="Tittel 14">
            <a:extLst>
              <a:ext uri="{FF2B5EF4-FFF2-40B4-BE49-F238E27FC236}">
                <a16:creationId xmlns:a16="http://schemas.microsoft.com/office/drawing/2014/main" id="{422851C1-D740-4919-AEAE-5D48CB23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31324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innhold og media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7473B02-1FF5-4A94-B0A6-44D615C59DB8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5088940" cy="11575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361934-D80D-4814-8AA3-05C151338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57" y="1917700"/>
            <a:ext cx="5088940" cy="44241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C6272AD0-8BE2-4B74-97C1-36C6108CFB5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4598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delt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C743271-C15B-4CA5-881B-A858BFAE0CF3}"/>
              </a:ext>
            </a:extLst>
          </p:cNvPr>
          <p:cNvSpPr/>
          <p:nvPr userDrawn="1"/>
        </p:nvSpPr>
        <p:spPr>
          <a:xfrm>
            <a:off x="0" y="0"/>
            <a:ext cx="60916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126054-13B1-44E8-8DCA-D694E795B8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065" y="1784703"/>
            <a:ext cx="4569123" cy="2769989"/>
          </a:xfrm>
        </p:spPr>
        <p:txBody>
          <a:bodyPr wrap="square" anchor="b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19994"/>
            </a:lvl1pPr>
          </a:lstStyle>
          <a:p>
            <a:pPr lvl="0"/>
            <a:r>
              <a:rPr lang="nb-NO" dirty="0"/>
              <a:t>XX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1622" y="4325910"/>
            <a:ext cx="4569123" cy="526298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3799"/>
            </a:lvl1pPr>
          </a:lstStyle>
          <a:p>
            <a:pPr lvl="0"/>
            <a:r>
              <a:rPr lang="nb-NO" dirty="0"/>
              <a:t>stikkord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AFD97FAE-7326-4897-8FAA-AFEF7640F3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0463" y="3417759"/>
            <a:ext cx="4569123" cy="747897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699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Tekst lorem ipsum dolor sit amet</a:t>
            </a:r>
            <a:endParaRPr lang="nb-NO" dirty="0"/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8D64F2B5-3487-48B2-8043-08BC23EBC2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0463" y="2782454"/>
            <a:ext cx="4569123" cy="318475"/>
          </a:xfrm>
        </p:spPr>
        <p:txBody>
          <a:bodyPr wrap="square" anchor="b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TITTEL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24054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er og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5732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56232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1AF2B724-D071-47DB-BFF3-6D247B0789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1207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6184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4134F90-CAE2-4572-81CB-B33544D0D3D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15D4FCC-4A79-42D6-A8FB-074E2B7C626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n-NO"/>
              <a:t>Helsedirektoratet</a:t>
            </a:r>
            <a:endParaRPr lang="nn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3B30940-D4FB-4C25-8135-6B06CA7C69F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pPr/>
              <a:t>‹#›</a:t>
            </a:fld>
            <a:endParaRPr lang="nn-NO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66F272F2-49BC-4138-B101-3654240FAEF3}"/>
              </a:ext>
            </a:extLst>
          </p:cNvPr>
          <p:cNvCxnSpPr/>
          <p:nvPr userDrawn="1"/>
        </p:nvCxnSpPr>
        <p:spPr>
          <a:xfrm>
            <a:off x="761256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9C9F7C75-6683-453A-9D1D-2ADEB0C51336}"/>
              </a:ext>
            </a:extLst>
          </p:cNvPr>
          <p:cNvCxnSpPr/>
          <p:nvPr userDrawn="1"/>
        </p:nvCxnSpPr>
        <p:spPr>
          <a:xfrm>
            <a:off x="9146183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9B026ACA-3B63-455E-9059-5A3E0959017D}"/>
              </a:ext>
            </a:extLst>
          </p:cNvPr>
          <p:cNvCxnSpPr/>
          <p:nvPr userDrawn="1"/>
        </p:nvCxnSpPr>
        <p:spPr>
          <a:xfrm>
            <a:off x="3556232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D119814D-25D9-4B69-A446-34776D6C5331}"/>
              </a:ext>
            </a:extLst>
          </p:cNvPr>
          <p:cNvCxnSpPr/>
          <p:nvPr userDrawn="1"/>
        </p:nvCxnSpPr>
        <p:spPr>
          <a:xfrm>
            <a:off x="6351207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29F073FD-AF78-46F7-8EE5-6EFB6F5BBB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3080" y="1827229"/>
            <a:ext cx="1512986" cy="1525588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999" b="1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2pPr>
            <a:lvl3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3pPr>
            <a:lvl4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4pPr>
            <a:lvl5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nb-NO" dirty="0" err="1"/>
              <a:t>Xxxx</a:t>
            </a:r>
            <a:endParaRPr lang="nb-NO" dirty="0"/>
          </a:p>
        </p:txBody>
      </p:sp>
      <p:sp>
        <p:nvSpPr>
          <p:cNvPr id="21" name="Plassholder for tekst 8">
            <a:extLst>
              <a:ext uri="{FF2B5EF4-FFF2-40B4-BE49-F238E27FC236}">
                <a16:creationId xmlns:a16="http://schemas.microsoft.com/office/drawing/2014/main" id="{A067CB03-097D-41A1-B0BF-35404A7A32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03104" y="993502"/>
            <a:ext cx="4592936" cy="387708"/>
          </a:xfrm>
        </p:spPr>
        <p:txBody>
          <a:bodyPr wrap="square" anchor="b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799" b="1"/>
            </a:lvl1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24177500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er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3002990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7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E6D394-5212-40CF-A5C7-4EC4D8A01C3C}"/>
              </a:ext>
            </a:extLst>
          </p:cNvPr>
          <p:cNvCxnSpPr/>
          <p:nvPr userDrawn="1"/>
        </p:nvCxnSpPr>
        <p:spPr>
          <a:xfrm>
            <a:off x="3826603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AA6120B1-CE31-4D51-814C-6BD1571D3DA5}"/>
              </a:ext>
            </a:extLst>
          </p:cNvPr>
          <p:cNvCxnSpPr/>
          <p:nvPr userDrawn="1"/>
        </p:nvCxnSpPr>
        <p:spPr>
          <a:xfrm>
            <a:off x="8288689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9823" y="2275682"/>
            <a:ext cx="3451981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95577" y="2275682"/>
            <a:ext cx="299932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7759349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er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7A322471-DF8C-470F-90B9-E1459BDF79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6"/>
          </a:xfrm>
          <a:prstGeom prst="rect">
            <a:avLst/>
          </a:prstGeom>
        </p:spPr>
      </p:pic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AA5C412B-5F21-4B22-82D7-54E4FBD19B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3002990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7A7207AD-56F2-4C93-8B6C-DDDFDA4167C0}"/>
              </a:ext>
            </a:extLst>
          </p:cNvPr>
          <p:cNvCxnSpPr/>
          <p:nvPr userDrawn="1"/>
        </p:nvCxnSpPr>
        <p:spPr>
          <a:xfrm>
            <a:off x="3826603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92BCBA19-8465-44E2-9CE7-FDCB13A6980B}"/>
              </a:ext>
            </a:extLst>
          </p:cNvPr>
          <p:cNvCxnSpPr/>
          <p:nvPr userDrawn="1"/>
        </p:nvCxnSpPr>
        <p:spPr>
          <a:xfrm>
            <a:off x="8288689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tekst 8">
            <a:extLst>
              <a:ext uri="{FF2B5EF4-FFF2-40B4-BE49-F238E27FC236}">
                <a16:creationId xmlns:a16="http://schemas.microsoft.com/office/drawing/2014/main" id="{0169B0DB-742C-4375-B389-C2F0BE8B94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9823" y="2275682"/>
            <a:ext cx="3451981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Plassholder for tekst 8">
            <a:extLst>
              <a:ext uri="{FF2B5EF4-FFF2-40B4-BE49-F238E27FC236}">
                <a16:creationId xmlns:a16="http://schemas.microsoft.com/office/drawing/2014/main" id="{3AB97FFC-F3E9-43A9-BE47-DCCC5FA37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95577" y="2275682"/>
            <a:ext cx="299932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573902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er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7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E6D394-5212-40CF-A5C7-4EC4D8A01C3C}"/>
              </a:ext>
            </a:extLst>
          </p:cNvPr>
          <p:cNvCxnSpPr/>
          <p:nvPr userDrawn="1"/>
        </p:nvCxnSpPr>
        <p:spPr>
          <a:xfrm>
            <a:off x="3156000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B5CCC361-A4E2-48AA-8E30-515EB00CB0B2}"/>
              </a:ext>
            </a:extLst>
          </p:cNvPr>
          <p:cNvCxnSpPr/>
          <p:nvPr userDrawn="1"/>
        </p:nvCxnSpPr>
        <p:spPr>
          <a:xfrm>
            <a:off x="6099560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AA6120B1-CE31-4D51-814C-6BD1571D3DA5}"/>
              </a:ext>
            </a:extLst>
          </p:cNvPr>
          <p:cNvCxnSpPr/>
          <p:nvPr userDrawn="1"/>
        </p:nvCxnSpPr>
        <p:spPr>
          <a:xfrm>
            <a:off x="9043119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77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1AF2B724-D071-47DB-BFF3-6D247B0789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133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34897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690663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er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7A322471-DF8C-470F-90B9-E1459BDF79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6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E6D394-5212-40CF-A5C7-4EC4D8A01C3C}"/>
              </a:ext>
            </a:extLst>
          </p:cNvPr>
          <p:cNvCxnSpPr/>
          <p:nvPr userDrawn="1"/>
        </p:nvCxnSpPr>
        <p:spPr>
          <a:xfrm>
            <a:off x="3156000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B5CCC361-A4E2-48AA-8E30-515EB00CB0B2}"/>
              </a:ext>
            </a:extLst>
          </p:cNvPr>
          <p:cNvCxnSpPr/>
          <p:nvPr userDrawn="1"/>
        </p:nvCxnSpPr>
        <p:spPr>
          <a:xfrm>
            <a:off x="6099560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AA6120B1-CE31-4D51-814C-6BD1571D3DA5}"/>
              </a:ext>
            </a:extLst>
          </p:cNvPr>
          <p:cNvCxnSpPr/>
          <p:nvPr userDrawn="1"/>
        </p:nvCxnSpPr>
        <p:spPr>
          <a:xfrm>
            <a:off x="9043119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77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1AF2B724-D071-47DB-BFF3-6D247B0789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133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34897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723108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6" y="2802950"/>
            <a:ext cx="4734308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578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6" y="2802950"/>
            <a:ext cx="4734308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89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7" y="2802950"/>
            <a:ext cx="4734306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960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6" y="2802950"/>
            <a:ext cx="4734308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353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med nettside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75B877F-AA1C-48A2-86EE-7F0E9A7BF8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57" y="2410502"/>
            <a:ext cx="2231286" cy="152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955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od helse Gode liv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F9F67ED-7A72-405B-99F9-E7CDDCD2B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1" y="1584198"/>
            <a:ext cx="5316069" cy="214732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45857388-D08B-465A-A7DC-13F17E84ACBD}"/>
              </a:ext>
            </a:extLst>
          </p:cNvPr>
          <p:cNvSpPr txBox="1"/>
          <p:nvPr userDrawn="1"/>
        </p:nvSpPr>
        <p:spPr>
          <a:xfrm>
            <a:off x="761257" y="4356833"/>
            <a:ext cx="7304746" cy="353943"/>
          </a:xfrm>
          <a:prstGeom prst="rect">
            <a:avLst/>
          </a:prstGeom>
          <a:noFill/>
        </p:spPr>
        <p:txBody>
          <a:bodyPr wrap="square" lIns="45717" tIns="22859" rIns="45717" bIns="22859" rtlCol="0">
            <a:spAutoFit/>
          </a:bodyPr>
          <a:lstStyle/>
          <a:p>
            <a:r>
              <a:rPr lang="nb-NO" sz="1999" u="sng">
                <a:solidFill>
                  <a:schemeClr val="bg1"/>
                </a:solidFill>
              </a:rPr>
              <a:t>helsedirektoratet.no</a:t>
            </a:r>
            <a:endParaRPr lang="nb-NO" sz="1999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782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od helse Gode liv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6F9F67ED-7A72-405B-99F9-E7CDDCD2B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1" y="1584198"/>
            <a:ext cx="5316069" cy="214732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45857388-D08B-465A-A7DC-13F17E84ACBD}"/>
              </a:ext>
            </a:extLst>
          </p:cNvPr>
          <p:cNvSpPr txBox="1"/>
          <p:nvPr userDrawn="1"/>
        </p:nvSpPr>
        <p:spPr>
          <a:xfrm>
            <a:off x="761257" y="4356833"/>
            <a:ext cx="7304746" cy="353943"/>
          </a:xfrm>
          <a:prstGeom prst="rect">
            <a:avLst/>
          </a:prstGeom>
          <a:noFill/>
        </p:spPr>
        <p:txBody>
          <a:bodyPr wrap="square" lIns="45717" tIns="22859" rIns="45717" bIns="22859" rtlCol="0">
            <a:spAutoFit/>
          </a:bodyPr>
          <a:lstStyle/>
          <a:p>
            <a:r>
              <a:rPr lang="nb-NO" sz="1999" u="sng" dirty="0">
                <a:solidFill>
                  <a:schemeClr val="dk2"/>
                </a:solidFill>
              </a:rPr>
              <a:t>helsedirektoratet.no</a:t>
            </a:r>
          </a:p>
        </p:txBody>
      </p:sp>
    </p:spTree>
    <p:extLst>
      <p:ext uri="{BB962C8B-B14F-4D97-AF65-F5344CB8AC3E}">
        <p14:creationId xmlns:p14="http://schemas.microsoft.com/office/powerpoint/2010/main" val="2373202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0C6AF37-3E02-4ADF-8C13-6ACF62C6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0250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5749669-6931-4C6E-B152-F25A1F213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10663932" cy="115751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  <a:endParaRPr lang="nn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C510D1-D451-4A9F-8D9E-451907F84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256" y="1917700"/>
            <a:ext cx="10663932" cy="4424107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nn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C366B4-B3AC-46B9-9CB1-13C84BBCF6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14" y="6455688"/>
            <a:ext cx="900172" cy="10769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700">
                <a:solidFill>
                  <a:srgbClr val="202020"/>
                </a:solidFill>
              </a:defRPr>
            </a:lvl1pPr>
          </a:lstStyle>
          <a:p>
            <a:endParaRPr lang="nn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85FB4B-C816-4D4C-8D18-CE3B83BED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256" y="6455688"/>
            <a:ext cx="900172" cy="10769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700">
                <a:solidFill>
                  <a:srgbClr val="202020"/>
                </a:solidFill>
              </a:defRPr>
            </a:lvl1pPr>
          </a:lstStyle>
          <a:p>
            <a:r>
              <a:rPr lang="nn-NO"/>
              <a:t>Helsedirektoratet</a:t>
            </a:r>
            <a:endParaRPr lang="nn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928A03-7079-441D-9969-C152566BE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30572" y="6485065"/>
            <a:ext cx="900172" cy="10769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700">
                <a:solidFill>
                  <a:srgbClr val="202020"/>
                </a:solidFill>
              </a:defRPr>
            </a:lvl1pPr>
          </a:lstStyle>
          <a:p>
            <a:fld id="{1670A82E-6091-4B79-BDC9-9FEC8E0D8D32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9446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4" r:id="rId3"/>
    <p:sldLayoutId id="2147483660" r:id="rId4"/>
    <p:sldLayoutId id="2147483662" r:id="rId5"/>
    <p:sldLayoutId id="2147483663" r:id="rId6"/>
    <p:sldLayoutId id="2147483677" r:id="rId7"/>
    <p:sldLayoutId id="2147483678" r:id="rId8"/>
    <p:sldLayoutId id="2147483679" r:id="rId9"/>
    <p:sldLayoutId id="2147483680" r:id="rId10"/>
    <p:sldLayoutId id="2147483650" r:id="rId11"/>
    <p:sldLayoutId id="2147483652" r:id="rId12"/>
    <p:sldLayoutId id="2147483674" r:id="rId13"/>
    <p:sldLayoutId id="2147483694" r:id="rId14"/>
    <p:sldLayoutId id="2147483654" r:id="rId15"/>
    <p:sldLayoutId id="2147483675" r:id="rId16"/>
    <p:sldLayoutId id="2147483676" r:id="rId17"/>
    <p:sldLayoutId id="2147483691" r:id="rId18"/>
    <p:sldLayoutId id="2147483668" r:id="rId19"/>
    <p:sldLayoutId id="2147483695" r:id="rId20"/>
    <p:sldLayoutId id="2147483696" r:id="rId21"/>
    <p:sldLayoutId id="2147483697" r:id="rId22"/>
    <p:sldLayoutId id="2147483698" r:id="rId23"/>
    <p:sldLayoutId id="2147483669" r:id="rId24"/>
    <p:sldLayoutId id="2147483699" r:id="rId25"/>
    <p:sldLayoutId id="2147483670" r:id="rId26"/>
    <p:sldLayoutId id="2147483671" r:id="rId27"/>
    <p:sldLayoutId id="2147483672" r:id="rId28"/>
    <p:sldLayoutId id="2147483673" r:id="rId29"/>
    <p:sldLayoutId id="2147483681" r:id="rId30"/>
    <p:sldLayoutId id="2147483682" r:id="rId31"/>
    <p:sldLayoutId id="2147483683" r:id="rId32"/>
    <p:sldLayoutId id="2147483651" r:id="rId33"/>
    <p:sldLayoutId id="2147483667" r:id="rId34"/>
    <p:sldLayoutId id="2147483692" r:id="rId35"/>
    <p:sldLayoutId id="2147483693" r:id="rId36"/>
    <p:sldLayoutId id="2147483665" r:id="rId37"/>
    <p:sldLayoutId id="2147483666" r:id="rId38"/>
    <p:sldLayoutId id="2147483684" r:id="rId39"/>
    <p:sldLayoutId id="2147483685" r:id="rId40"/>
    <p:sldLayoutId id="2147483686" r:id="rId41"/>
    <p:sldLayoutId id="2147483687" r:id="rId42"/>
    <p:sldLayoutId id="2147483688" r:id="rId43"/>
    <p:sldLayoutId id="2147483689" r:id="rId44"/>
    <p:sldLayoutId id="2147483690" r:id="rId45"/>
    <p:sldLayoutId id="2147483655" r:id="rId46"/>
  </p:sldLayoutIdLst>
  <p:hf hdr="0" dt="0"/>
  <p:txStyles>
    <p:titleStyle>
      <a:lvl1pPr algn="l" defTabSz="914263" rtl="0" eaLnBrk="1" latinLnBrk="0" hangingPunct="1">
        <a:lnSpc>
          <a:spcPct val="100000"/>
        </a:lnSpc>
        <a:spcBef>
          <a:spcPts val="0"/>
        </a:spcBef>
        <a:buNone/>
        <a:defRPr sz="3499" b="1" kern="1200">
          <a:solidFill>
            <a:srgbClr val="202020"/>
          </a:solidFill>
          <a:latin typeface="+mj-lt"/>
          <a:ea typeface="+mj-ea"/>
          <a:cs typeface="+mj-cs"/>
        </a:defRPr>
      </a:lvl1pPr>
    </p:titleStyle>
    <p:bodyStyle>
      <a:lvl1pPr marL="179982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99" kern="1200">
          <a:solidFill>
            <a:srgbClr val="202020"/>
          </a:solidFill>
          <a:latin typeface="+mn-lt"/>
          <a:ea typeface="+mn-ea"/>
          <a:cs typeface="+mn-cs"/>
        </a:defRPr>
      </a:lvl1pPr>
      <a:lvl2pPr marL="359964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999" kern="1200">
          <a:solidFill>
            <a:srgbClr val="202020"/>
          </a:solidFill>
          <a:latin typeface="+mn-lt"/>
          <a:ea typeface="+mn-ea"/>
          <a:cs typeface="+mn-cs"/>
        </a:defRPr>
      </a:lvl2pPr>
      <a:lvl3pPr marL="539946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799" kern="1200">
          <a:solidFill>
            <a:srgbClr val="202020"/>
          </a:solidFill>
          <a:latin typeface="+mn-lt"/>
          <a:ea typeface="+mn-ea"/>
          <a:cs typeface="+mn-cs"/>
        </a:defRPr>
      </a:lvl3pPr>
      <a:lvl4pPr marL="719928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rgbClr val="202020"/>
          </a:solidFill>
          <a:latin typeface="+mn-lt"/>
          <a:ea typeface="+mn-ea"/>
          <a:cs typeface="+mn-cs"/>
        </a:defRPr>
      </a:lvl4pPr>
      <a:lvl5pPr marL="899910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rgbClr val="202020"/>
          </a:solidFill>
          <a:latin typeface="+mn-lt"/>
          <a:ea typeface="+mn-ea"/>
          <a:cs typeface="+mn-cs"/>
        </a:defRPr>
      </a:lvl5pPr>
      <a:lvl6pPr marL="2514223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4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5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617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263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4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5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7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9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9" userDrawn="1">
          <p15:clr>
            <a:srgbClr val="F26B43"/>
          </p15:clr>
        </p15:guide>
        <p15:guide id="2" pos="8635" userDrawn="1">
          <p15:clr>
            <a:srgbClr val="F26B43"/>
          </p15:clr>
        </p15:guide>
        <p15:guide id="3" pos="959" userDrawn="1">
          <p15:clr>
            <a:srgbClr val="F26B43"/>
          </p15:clr>
        </p15:guide>
        <p15:guide id="4" pos="2882" userDrawn="1">
          <p15:clr>
            <a:srgbClr val="F26B43"/>
          </p15:clr>
        </p15:guide>
        <p15:guide id="5" pos="6712" userDrawn="1">
          <p15:clr>
            <a:srgbClr val="F26B43"/>
          </p15:clr>
        </p15:guide>
        <p15:guide id="6" pos="5750" userDrawn="1">
          <p15:clr>
            <a:srgbClr val="F26B43"/>
          </p15:clr>
        </p15:guide>
        <p15:guide id="7" pos="4790" userDrawn="1">
          <p15:clr>
            <a:srgbClr val="F26B43"/>
          </p15:clr>
        </p15:guide>
        <p15:guide id="8" pos="3844" userDrawn="1">
          <p15:clr>
            <a:srgbClr val="F26B43"/>
          </p15:clr>
        </p15:guide>
        <p15:guide id="9" pos="1919" userDrawn="1">
          <p15:clr>
            <a:srgbClr val="F26B43"/>
          </p15:clr>
        </p15:guide>
        <p15:guide id="10" pos="9597" userDrawn="1">
          <p15:clr>
            <a:srgbClr val="F26B43"/>
          </p15:clr>
        </p15:guide>
        <p15:guide id="11" pos="10580" userDrawn="1">
          <p15:clr>
            <a:srgbClr val="F26B43"/>
          </p15:clr>
        </p15:guide>
        <p15:guide id="12" pos="11519" userDrawn="1">
          <p15:clr>
            <a:srgbClr val="F26B43"/>
          </p15:clr>
        </p15:guide>
        <p15:guide id="13" pos="12467" userDrawn="1">
          <p15:clr>
            <a:srgbClr val="F26B43"/>
          </p15:clr>
        </p15:guide>
        <p15:guide id="14" pos="13427" userDrawn="1">
          <p15:clr>
            <a:srgbClr val="F26B43"/>
          </p15:clr>
        </p15:guide>
        <p15:guide id="15" pos="14954" userDrawn="1">
          <p15:clr>
            <a:srgbClr val="F26B43"/>
          </p15:clr>
        </p15:guide>
        <p15:guide id="16" orient="horz" pos="8238" userDrawn="1">
          <p15:clr>
            <a:srgbClr val="F26B43"/>
          </p15:clr>
        </p15:guide>
        <p15:guide id="17" pos="399" userDrawn="1">
          <p15:clr>
            <a:srgbClr val="F26B43"/>
          </p15:clr>
        </p15:guide>
        <p15:guide id="18" pos="7672" userDrawn="1">
          <p15:clr>
            <a:srgbClr val="F26B43"/>
          </p15:clr>
        </p15:guide>
        <p15:guide id="19" pos="1438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lsedirektoratet.no/finansieringsordninger/innsatsstyrt-finansiering-isf-og-drg-systemet/innsatsstyrt-finansiering-is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helsedirektoratet.no/finansieringsordninger/innsatsstyrt-finansiering-isf-og-drg-systemet/norsk-pasientklassifisering-npk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helsedirektoratet.no/Documents/Finansieringsordninger/Innsatsstyrt%20finansiering%20(ISF)%20og%20DRG-systemet/17-34803-1%20Forl%c3%b8psbasert%20finansiering%20i%20spesialisthelsetjenesten%20%e2%80%93%20Vurdering%20av%20endringer%20i%20ISF-ordningen%20for%202019.pdf" TargetMode="Externa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20.jpeg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19.jpe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image" Target="../media/image23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notesSlide" Target="../notesSlides/notesSlide1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slideLayout" Target="../slideLayouts/slideLayout46.xml"/><Relationship Id="rId28" Type="http://schemas.openxmlformats.org/officeDocument/2006/relationships/image" Target="../media/image22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helsedirektoratet.no/finansieringsordninger/innsatsstyrt-finansiering-isf-og-drg-systemet/innsatsstyrt-finansiering-isf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0209CF-1EB8-45C9-A52A-46CD1DEB0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831" y="1736626"/>
            <a:ext cx="5334744" cy="1592697"/>
          </a:xfrm>
        </p:spPr>
        <p:txBody>
          <a:bodyPr>
            <a:normAutofit/>
          </a:bodyPr>
          <a:lstStyle/>
          <a:p>
            <a:r>
              <a:rPr lang="nb-NO" sz="3600" dirty="0"/>
              <a:t>Nytt i ISF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113E26A-31CE-4F69-8B81-9090F7684C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Møte 26. november 2018- DRG-forum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087E867-F009-417E-87A7-398A3B9CCF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dirty="0"/>
              <a:t>Eva </a:t>
            </a:r>
            <a:r>
              <a:rPr lang="nb-NO" dirty="0" err="1"/>
              <a:t>Wensaas</a:t>
            </a:r>
            <a:r>
              <a:rPr lang="nb-NO" dirty="0"/>
              <a:t> og Guri </a:t>
            </a:r>
            <a:r>
              <a:rPr lang="nb-NO" dirty="0" err="1"/>
              <a:t>Snøfugl</a:t>
            </a:r>
            <a:r>
              <a:rPr lang="nb-NO" dirty="0"/>
              <a:t>; Helsedirektoratet</a:t>
            </a:r>
          </a:p>
        </p:txBody>
      </p:sp>
    </p:spTree>
    <p:extLst>
      <p:ext uri="{BB962C8B-B14F-4D97-AF65-F5344CB8AC3E}">
        <p14:creationId xmlns:p14="http://schemas.microsoft.com/office/powerpoint/2010/main" val="474145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AB3104-CAE0-4958-8E68-947ECAC0C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Tema: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FD927-4831-4B50-A49C-3BD473059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Kort om nytt i ISF fra 2019</a:t>
            </a:r>
          </a:p>
          <a:p>
            <a:pPr lvl="1"/>
            <a:r>
              <a:rPr lang="nb-NO" dirty="0"/>
              <a:t>Hovedområdene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>
                <a:solidFill>
                  <a:srgbClr val="C00000"/>
                </a:solidFill>
              </a:rPr>
              <a:t>Utvalgte tema:</a:t>
            </a:r>
          </a:p>
          <a:p>
            <a:pPr lvl="1"/>
            <a:r>
              <a:rPr lang="nb-NO" dirty="0"/>
              <a:t>Pilot ISF for utvalgte medisinske kvalitetsregistre – hvordan kode</a:t>
            </a:r>
          </a:p>
          <a:p>
            <a:pPr lvl="1"/>
            <a:r>
              <a:rPr lang="nb-NO" dirty="0"/>
              <a:t>Palliativ behandling</a:t>
            </a:r>
          </a:p>
          <a:p>
            <a:pPr lvl="1"/>
            <a:r>
              <a:rPr lang="nb-NO" dirty="0"/>
              <a:t>Tjenesteforløp (TFG) som grunnlag for ISF-finansiering fra 2019</a:t>
            </a:r>
          </a:p>
          <a:p>
            <a:pPr lvl="1"/>
            <a:r>
              <a:rPr lang="nb-NO" dirty="0"/>
              <a:t>Data fra oppgjørsordningen for H-resept</a:t>
            </a:r>
          </a:p>
          <a:p>
            <a:pPr marL="179982" lvl="1" indent="0">
              <a:buNone/>
            </a:pPr>
            <a:endParaRPr lang="nb-NO" dirty="0"/>
          </a:p>
          <a:p>
            <a:pPr marL="359964" lvl="2" indent="0">
              <a:buNone/>
            </a:pP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5D6A2CD-A687-4471-BA39-B4ECE8E5E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7B4B4F-BB71-4EFB-B938-27DD0E43B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50391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EBEF63-6357-4DC5-B2F4-93522A425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Publisert foreløpig ISF og NPK 17.10.2018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F1AB99-57D1-489B-94A3-7BBC69324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 ligger her:</a:t>
            </a:r>
          </a:p>
          <a:p>
            <a:pPr marL="0" indent="0">
              <a:buNone/>
            </a:pPr>
            <a:r>
              <a:rPr lang="nb-NO" dirty="0">
                <a:hlinkClick r:id="rId3"/>
              </a:rPr>
              <a:t>Innsatsstyrt finansiering (ISF)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og her:</a:t>
            </a:r>
          </a:p>
          <a:p>
            <a:pPr marL="0" indent="0">
              <a:buNone/>
            </a:pPr>
            <a:r>
              <a:rPr lang="nb-NO" dirty="0">
                <a:hlinkClick r:id="rId4"/>
              </a:rPr>
              <a:t>Norsk Pasientklassifisering (NPK)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1C0085-66AC-4502-A7B2-24FB9B7AA6D8}"/>
              </a:ext>
            </a:extLst>
          </p:cNvPr>
          <p:cNvSpPr txBox="1"/>
          <p:nvPr/>
        </p:nvSpPr>
        <p:spPr>
          <a:xfrm>
            <a:off x="711200" y="4694989"/>
            <a:ext cx="10280499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Oppdatert vektsett og nytt konfigurasjonssett ble publisert 19.11.2018, som følge av oppdaget feil</a:t>
            </a:r>
          </a:p>
        </p:txBody>
      </p:sp>
    </p:spTree>
    <p:extLst>
      <p:ext uri="{BB962C8B-B14F-4D97-AF65-F5344CB8AC3E}">
        <p14:creationId xmlns:p14="http://schemas.microsoft.com/office/powerpoint/2010/main" val="448258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31D786-1713-4F6D-9A1F-45F5EABDF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DRG, STG- og TFG systemet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D2D309-91A1-4A4A-B2C7-9E56EA53E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2019 har vi tre ulike kategorier i klassifikasjonssystemer som inngår i ISF: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DRG (Diagnoserelaterte grupper)</a:t>
            </a:r>
          </a:p>
          <a:p>
            <a:pPr marL="0" indent="0">
              <a:buNone/>
            </a:pPr>
            <a:r>
              <a:rPr lang="nb-NO" dirty="0"/>
              <a:t>STG (Særtjenestegrupper)</a:t>
            </a:r>
          </a:p>
          <a:p>
            <a:pPr marL="0" indent="0">
              <a:buNone/>
            </a:pPr>
            <a:r>
              <a:rPr lang="nb-NO" dirty="0"/>
              <a:t>TFG (Tjenesteforløpsgrupper)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35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0B2F48-8A56-4192-BD35-2B242B61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DRG-systemet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07F4151-8E8F-42BD-AEC3-208F850229BC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199456" y="2475789"/>
          <a:ext cx="7802880" cy="4163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2180">
                  <a:extLst>
                    <a:ext uri="{9D8B030D-6E8A-4147-A177-3AD203B41FA5}">
                      <a16:colId xmlns:a16="http://schemas.microsoft.com/office/drawing/2014/main" val="387923334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760549847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2931994773"/>
                    </a:ext>
                  </a:extLst>
                </a:gridCol>
              </a:tblGrid>
              <a:tr h="4885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DRG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>
                          <a:effectLst/>
                        </a:rPr>
                        <a:t>HDG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Navn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86217576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571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Innsetting av intrakraniell- eller vagusstimulator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71118820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104D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Kateterbasert implantasjon av hjerteklaff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680712847"/>
                  </a:ext>
                </a:extLst>
              </a:tr>
              <a:tr h="520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112P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Perkutan ablasjonsbehandling for hjertearytmi, dagkirurgisk behandling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905957551"/>
                  </a:ext>
                </a:extLst>
              </a:tr>
              <a:tr h="520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112Q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>
                          <a:effectLst/>
                        </a:rPr>
                        <a:t>Annen perkutan </a:t>
                      </a:r>
                      <a:r>
                        <a:rPr lang="nb-NO" sz="1500" dirty="0" err="1">
                          <a:effectLst/>
                        </a:rPr>
                        <a:t>kardiovaskulær</a:t>
                      </a:r>
                      <a:r>
                        <a:rPr lang="nb-NO" sz="1500" dirty="0">
                          <a:effectLst/>
                        </a:rPr>
                        <a:t> prosedyre, dagkirurgisk behandling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346689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209B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Komplisert utskifting av hofteprotese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55114768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209H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Innsetting av protese i kne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5027699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209I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Innsetting av protese i ankel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9438769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209J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Komplisert utskifting av protese i kne eller ankel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48621297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908H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Poliklinisk konsultasjon vedrørende osteoporose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26125423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359Q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13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Intervensjon på embryo eller ICSI, dagkirurgisk behandling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394134685"/>
                  </a:ext>
                </a:extLst>
              </a:tr>
              <a:tr h="520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823R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23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>
                          <a:effectLst/>
                        </a:rPr>
                        <a:t>Mindre prosedyrer vedr faktorer som har betydning for helsetilstanden/ kontakt med helsetjenesten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3885518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723F120-DA1F-4124-AB0C-122F4FFD0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01" y="1796755"/>
            <a:ext cx="5680594" cy="57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4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opprettes totalt elleve nye DRG-er for 2019, mens tre DRG-er utgår.</a:t>
            </a:r>
            <a:endParaRPr lang="nb-NO" altLang="nb-NO" sz="800" dirty="0"/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4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Oversikt over nye DRG-er:</a:t>
            </a:r>
            <a:endParaRPr lang="nb-NO" altLang="nb-NO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847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F3BA6D-AB36-4E5A-9E46-8CCCA6BB1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DRG-systemet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F7843F5-715E-40DC-A90B-D257072D03B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11424" y="3044958"/>
          <a:ext cx="7892627" cy="1540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2780">
                  <a:extLst>
                    <a:ext uri="{9D8B030D-6E8A-4147-A177-3AD203B41FA5}">
                      <a16:colId xmlns:a16="http://schemas.microsoft.com/office/drawing/2014/main" val="1772495191"/>
                    </a:ext>
                  </a:extLst>
                </a:gridCol>
                <a:gridCol w="720131">
                  <a:extLst>
                    <a:ext uri="{9D8B030D-6E8A-4147-A177-3AD203B41FA5}">
                      <a16:colId xmlns:a16="http://schemas.microsoft.com/office/drawing/2014/main" val="1660138426"/>
                    </a:ext>
                  </a:extLst>
                </a:gridCol>
                <a:gridCol w="6239716">
                  <a:extLst>
                    <a:ext uri="{9D8B030D-6E8A-4147-A177-3AD203B41FA5}">
                      <a16:colId xmlns:a16="http://schemas.microsoft.com/office/drawing/2014/main" val="346049814"/>
                    </a:ext>
                  </a:extLst>
                </a:gridCol>
              </a:tblGrid>
              <a:tr h="4885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DRG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HDG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Navn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0678348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104C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Kateterbasert aortaklaffimplantasjon (TAVI)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637171153"/>
                  </a:ext>
                </a:extLst>
              </a:tr>
              <a:tr h="520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112O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Perkutane op på hjerte og store intratorakale kar, dagkirurgisk behandling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39632286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209G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>
                          <a:effectLst/>
                        </a:rPr>
                        <a:t>Innsetting av protese i kne eller ankel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59847307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0133864-4011-462A-B4D7-EFCCF5E11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414" y="2311222"/>
            <a:ext cx="2713820" cy="34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4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Oversikt over DRG-er som utgår:</a:t>
            </a:r>
            <a:endParaRPr lang="nb-NO" altLang="nb-NO" sz="800" dirty="0"/>
          </a:p>
        </p:txBody>
      </p:sp>
    </p:spTree>
    <p:extLst>
      <p:ext uri="{BB962C8B-B14F-4D97-AF65-F5344CB8AC3E}">
        <p14:creationId xmlns:p14="http://schemas.microsoft.com/office/powerpoint/2010/main" val="3309015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63576A-53B6-4BCE-A53D-A9D6DADC0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13" y="644804"/>
            <a:ext cx="10944000" cy="823645"/>
          </a:xfrm>
        </p:spPr>
        <p:txBody>
          <a:bodyPr/>
          <a:lstStyle/>
          <a:p>
            <a:r>
              <a:rPr lang="nb-NO" dirty="0"/>
              <a:t>STG-systemet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4D160C8-9536-4287-8F23-2F37834A923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15414" y="2564905"/>
          <a:ext cx="8450580" cy="29970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1467">
                  <a:extLst>
                    <a:ext uri="{9D8B030D-6E8A-4147-A177-3AD203B41FA5}">
                      <a16:colId xmlns:a16="http://schemas.microsoft.com/office/drawing/2014/main" val="3698391123"/>
                    </a:ext>
                  </a:extLst>
                </a:gridCol>
                <a:gridCol w="7299113">
                  <a:extLst>
                    <a:ext uri="{9D8B030D-6E8A-4147-A177-3AD203B41FA5}">
                      <a16:colId xmlns:a16="http://schemas.microsoft.com/office/drawing/2014/main" val="2696492612"/>
                    </a:ext>
                  </a:extLst>
                </a:gridCol>
              </a:tblGrid>
              <a:tr h="447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STG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Navn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248410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CS01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Telemedisinsk oppfølging av pasienter med søvnapné som bruker CPAP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28107918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DS02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Pasientadministrert legemiddelbehandling ved alvorlig astma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98933133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GS03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Pasientadministrert legemiddelbehandling ved hepatitt B-infeksjon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41386810"/>
                  </a:ext>
                </a:extLst>
              </a:tr>
              <a:tr h="520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HS02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Oppfølging og monitorering av pasienter med revmatologiske lidelser basert på Patient Reported Outcomes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2735459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JS03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Telemedisinsk oppfølging av pasienter med kroniske sår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84055897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SS01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Pasientadministrert legemiddelbehandling for behandling og forebygging av HIV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27461283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XS04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>
                          <a:effectLst/>
                        </a:rPr>
                        <a:t>Registrering i medisinske kvalitetsregistre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540049052"/>
                  </a:ext>
                </a:extLst>
              </a:tr>
              <a:tr h="520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>
                          <a:effectLst/>
                        </a:rPr>
                        <a:t>XS05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>
                          <a:effectLst/>
                        </a:rPr>
                        <a:t>Oppfølging og </a:t>
                      </a:r>
                      <a:r>
                        <a:rPr lang="nb-NO" sz="1500" dirty="0" err="1">
                          <a:effectLst/>
                        </a:rPr>
                        <a:t>monitorering</a:t>
                      </a:r>
                      <a:r>
                        <a:rPr lang="nb-NO" sz="1500" dirty="0">
                          <a:effectLst/>
                        </a:rPr>
                        <a:t> av pasienter med andre tilstander basert på </a:t>
                      </a:r>
                      <a:r>
                        <a:rPr lang="nb-NO" sz="1500" dirty="0" err="1">
                          <a:effectLst/>
                        </a:rPr>
                        <a:t>Patient</a:t>
                      </a:r>
                      <a:r>
                        <a:rPr lang="nb-NO" sz="1500" dirty="0">
                          <a:effectLst/>
                        </a:rPr>
                        <a:t> </a:t>
                      </a:r>
                      <a:r>
                        <a:rPr lang="nb-NO" sz="1500" dirty="0" err="1">
                          <a:effectLst/>
                        </a:rPr>
                        <a:t>Reported</a:t>
                      </a:r>
                      <a:r>
                        <a:rPr lang="nb-NO" sz="1500" dirty="0">
                          <a:effectLst/>
                        </a:rPr>
                        <a:t> </a:t>
                      </a:r>
                      <a:r>
                        <a:rPr lang="nb-NO" sz="1500" dirty="0" err="1">
                          <a:effectLst/>
                        </a:rPr>
                        <a:t>Outcomes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735565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831FB90-3AE4-4006-BE65-F3B1529DE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14" y="1921479"/>
            <a:ext cx="4134915" cy="34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46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opprettes til sammen åtte nye STG-er for 2019:</a:t>
            </a:r>
            <a:endParaRPr lang="nb-NO" altLang="nb-NO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26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709C7-A8CC-439B-ACBF-C144D20C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301100"/>
            <a:ext cx="10944000" cy="823645"/>
          </a:xfrm>
        </p:spPr>
        <p:txBody>
          <a:bodyPr/>
          <a:lstStyle/>
          <a:p>
            <a:r>
              <a:rPr lang="nb-NO" dirty="0"/>
              <a:t>Utviklingsområder ISF- hovedområdene 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EDFB2E0-1232-4752-82D5-6CEA67DEAA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4000" y="2403037"/>
            <a:ext cx="11565025" cy="311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121917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nb-NO" sz="2133" dirty="0"/>
              <a:t>ISF-utvikling for 2019:</a:t>
            </a:r>
          </a:p>
          <a:p>
            <a:pPr marL="0" indent="0" defTabSz="121917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nb-NO" altLang="nb-NO" sz="2133" dirty="0"/>
          </a:p>
          <a:p>
            <a:pPr marL="533387" lvl="1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sz="2133" dirty="0"/>
              <a:t>Digitaliserte tjenester (nye særtjenestegrupper)</a:t>
            </a:r>
          </a:p>
          <a:p>
            <a:pPr marL="533387" lvl="1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sz="2133" dirty="0"/>
              <a:t>Finansiering av øyeblikkelig hjelp tjenester (mer harmonisering mellom døgn og dag/pol)</a:t>
            </a:r>
          </a:p>
          <a:p>
            <a:pPr marL="533387" lvl="1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sz="2133" dirty="0"/>
              <a:t>Mer kostbar legemiddelbehandling inn i ISF</a:t>
            </a:r>
          </a:p>
          <a:p>
            <a:pPr marL="533387" lvl="1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sz="2133" dirty="0"/>
              <a:t>Retning forløpsfinansiering- TFG (tjenesteforløpsgrupper)</a:t>
            </a:r>
          </a:p>
          <a:p>
            <a:pPr marL="533387" lvl="1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b-NO" altLang="nb-NO" sz="2133" dirty="0"/>
              <a:t>KPP også for psykisk helsevern og TSB</a:t>
            </a:r>
          </a:p>
          <a:p>
            <a:pPr marL="0" indent="0" defTabSz="121917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nb-NO" sz="2133" dirty="0"/>
              <a:t> </a:t>
            </a:r>
          </a:p>
          <a:p>
            <a:pPr marL="0" indent="0" defTabSz="121917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nb-NO" altLang="nb-NO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44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-27384"/>
            <a:ext cx="12192000" cy="823645"/>
          </a:xfrm>
        </p:spPr>
        <p:txBody>
          <a:bodyPr/>
          <a:lstStyle/>
          <a:p>
            <a:r>
              <a:rPr lang="nb-NO" sz="2400"/>
              <a:t>Teknologi </a:t>
            </a:r>
            <a:r>
              <a:rPr lang="nb-NO" sz="2400">
                <a:sym typeface="Wingdings" panose="05000000000000000000" pitchFamily="2" charset="2"/>
              </a:rPr>
              <a:t> </a:t>
            </a:r>
            <a:r>
              <a:rPr lang="nb-NO"/>
              <a:t>Nye kontaktformer og gjennomføringsmåter</a:t>
            </a:r>
          </a:p>
        </p:txBody>
      </p:sp>
      <p:pic>
        <p:nvPicPr>
          <p:cNvPr id="6146" name="Picture 2" descr="https://insights.samsung.com/wp-content/uploads/2016/09/healthcare_textured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8208"/>
            <a:ext cx="12192000" cy="607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824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6B48B9-AEEE-4D89-B5CB-46420569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oppfølging av pasienter – ISF 2019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42976B-9BEE-4F4F-8F9B-E51618938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 Utvikle finansieringssystemet slik at det understøtter digital tjenesteutvikling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 err="1"/>
              <a:t>Telemonitorering</a:t>
            </a:r>
            <a:r>
              <a:rPr lang="nb-NO" sz="2000" dirty="0"/>
              <a:t> av pasienter med søvnapne som bruker CPAP</a:t>
            </a:r>
          </a:p>
          <a:p>
            <a:pPr marL="179978" lvl="1" indent="0">
              <a:buNone/>
            </a:pPr>
            <a:endParaRPr lang="nb-NO" sz="1800" dirty="0"/>
          </a:p>
          <a:p>
            <a:r>
              <a:rPr lang="nb-NO" sz="2000" dirty="0"/>
              <a:t>Oppfølging og </a:t>
            </a:r>
            <a:r>
              <a:rPr lang="nb-NO" sz="2000" dirty="0" err="1"/>
              <a:t>monitorering</a:t>
            </a:r>
            <a:r>
              <a:rPr lang="nb-NO" sz="2000" dirty="0"/>
              <a:t> av pasienter med revmatologiske lidelser basert på </a:t>
            </a:r>
            <a:r>
              <a:rPr lang="nb-NO" sz="2000" dirty="0" err="1"/>
              <a:t>Patient</a:t>
            </a:r>
            <a:r>
              <a:rPr lang="nb-NO" sz="2000" dirty="0"/>
              <a:t> </a:t>
            </a:r>
            <a:r>
              <a:rPr lang="nb-NO" sz="2000" dirty="0" err="1"/>
              <a:t>Reported</a:t>
            </a:r>
            <a:r>
              <a:rPr lang="nb-NO" sz="2000" dirty="0"/>
              <a:t> </a:t>
            </a:r>
            <a:r>
              <a:rPr lang="nb-NO" sz="2000" dirty="0" err="1"/>
              <a:t>Outcome</a:t>
            </a:r>
            <a:r>
              <a:rPr lang="nb-NO" sz="2000" dirty="0"/>
              <a:t> (PRO)</a:t>
            </a:r>
          </a:p>
          <a:p>
            <a:endParaRPr lang="nb-NO" sz="2000" dirty="0"/>
          </a:p>
          <a:p>
            <a:r>
              <a:rPr lang="nb-NO" sz="2000" dirty="0"/>
              <a:t>Telemedisinsk oppfølging av pasienter med kroniske sår</a:t>
            </a:r>
          </a:p>
          <a:p>
            <a:pPr lvl="1"/>
            <a:r>
              <a:rPr lang="nb-NO" sz="1800" dirty="0"/>
              <a:t>Kan være både synkron og asynkron kontakt</a:t>
            </a:r>
          </a:p>
          <a:p>
            <a:pPr lvl="1"/>
            <a:endParaRPr lang="nb-NO" sz="1800" dirty="0"/>
          </a:p>
          <a:p>
            <a:r>
              <a:rPr lang="nb-NO" sz="2000" dirty="0"/>
              <a:t>PRO (</a:t>
            </a:r>
            <a:r>
              <a:rPr lang="nb-NO" sz="2000" dirty="0" err="1"/>
              <a:t>Patient</a:t>
            </a:r>
            <a:r>
              <a:rPr lang="nb-NO" sz="2000" dirty="0"/>
              <a:t> </a:t>
            </a:r>
            <a:r>
              <a:rPr lang="nb-NO" sz="2000" dirty="0" err="1"/>
              <a:t>Reported</a:t>
            </a:r>
            <a:r>
              <a:rPr lang="nb-NO" sz="2000" dirty="0"/>
              <a:t> </a:t>
            </a:r>
            <a:r>
              <a:rPr lang="nb-NO" sz="2000" dirty="0" err="1"/>
              <a:t>Outcome</a:t>
            </a:r>
            <a:r>
              <a:rPr lang="nb-NO" sz="2000" dirty="0"/>
              <a:t>) for andre tilstander</a:t>
            </a:r>
          </a:p>
          <a:p>
            <a:pPr lvl="1"/>
            <a:r>
              <a:rPr lang="nb-NO" sz="1800" dirty="0"/>
              <a:t>Generell STG for å få oversikt over ulike områder slik oppfølging skjer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5284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Bilderesultat for emergency department overcrowdi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957"/>
            <a:ext cx="12192000" cy="688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  <a:alpha val="90980"/>
            </a:schemeClr>
          </a:solidFill>
        </p:spPr>
        <p:txBody>
          <a:bodyPr/>
          <a:lstStyle/>
          <a:p>
            <a:r>
              <a:rPr lang="nb-NO"/>
              <a:t>Effektiv helsehjelp til ØH-pasienter</a:t>
            </a:r>
          </a:p>
        </p:txBody>
      </p:sp>
      <p:grpSp>
        <p:nvGrpSpPr>
          <p:cNvPr id="8" name="Gruppe 7"/>
          <p:cNvGrpSpPr/>
          <p:nvPr/>
        </p:nvGrpSpPr>
        <p:grpSpPr>
          <a:xfrm>
            <a:off x="3200369" y="2180863"/>
            <a:ext cx="5679943" cy="2496189"/>
            <a:chOff x="2123728" y="1863221"/>
            <a:chExt cx="4259957" cy="1872142"/>
          </a:xfrm>
        </p:grpSpPr>
        <p:pic>
          <p:nvPicPr>
            <p:cNvPr id="11266" name="Picture 2" descr="Bilderesultat for outpatient inpatient emergenc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1923678"/>
              <a:ext cx="1811685" cy="1811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uppe 6"/>
            <p:cNvGrpSpPr/>
            <p:nvPr/>
          </p:nvGrpSpPr>
          <p:grpSpPr>
            <a:xfrm>
              <a:off x="4572000" y="1863221"/>
              <a:ext cx="1811685" cy="1811685"/>
              <a:chOff x="4572000" y="1863221"/>
              <a:chExt cx="1811685" cy="1811685"/>
            </a:xfrm>
          </p:grpSpPr>
          <p:sp>
            <p:nvSpPr>
              <p:cNvPr id="6" name="Avrundet rektangel 5"/>
              <p:cNvSpPr/>
              <p:nvPr/>
            </p:nvSpPr>
            <p:spPr>
              <a:xfrm>
                <a:off x="4572000" y="1863221"/>
                <a:ext cx="1811685" cy="1811685"/>
              </a:xfrm>
              <a:prstGeom prst="roundRect">
                <a:avLst/>
              </a:prstGeom>
              <a:solidFill>
                <a:srgbClr val="007A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2399"/>
              </a:p>
            </p:txBody>
          </p:sp>
          <p:pic>
            <p:nvPicPr>
              <p:cNvPr id="11271" name="Picture 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37966" y="1943871"/>
                <a:ext cx="1479751" cy="1635991"/>
              </a:xfrm>
              <a:prstGeom prst="rect">
                <a:avLst/>
              </a:prstGeom>
              <a:noFill/>
              <a:ln>
                <a:noFill/>
              </a:ln>
              <a:effectLst>
                <a:softEdge rad="127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Pil høyre 3"/>
            <p:cNvSpPr/>
            <p:nvPr/>
          </p:nvSpPr>
          <p:spPr>
            <a:xfrm>
              <a:off x="3803849" y="2571750"/>
              <a:ext cx="1008112" cy="504056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880768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CDC768-D3D7-4B74-96F7-8C01FE9B5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Finansiering av øyeblikkelig hjelp tilstander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DA4B9E-8FB6-47D1-BC9F-449A9A57B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000" y="1699200"/>
            <a:ext cx="10944000" cy="4598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Det er lagt opp til en videreutvikling av modellen i 2018</a:t>
            </a:r>
          </a:p>
          <a:p>
            <a:pPr marL="0" indent="0">
              <a:buNone/>
            </a:pPr>
            <a:r>
              <a:rPr lang="nb-NO" dirty="0"/>
              <a:t>I 2018 var det tre områder der intensiv poliklinisk dagbehandling ble identifisert med særkoder og fikk en høyere finansiering (poeng hentet fra all medisinsk døgnbehandling)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I 2019 :</a:t>
            </a:r>
          </a:p>
          <a:p>
            <a:pPr lvl="1"/>
            <a:r>
              <a:rPr lang="nb-NO" sz="2400" dirty="0"/>
              <a:t>Fjerner krav om særkode- bruker informasjon om akuttgrad</a:t>
            </a:r>
          </a:p>
          <a:p>
            <a:pPr lvl="1"/>
            <a:r>
              <a:rPr lang="nb-NO" sz="2400" dirty="0"/>
              <a:t>Henter poengene fra utvalgte medisinske </a:t>
            </a:r>
            <a:r>
              <a:rPr lang="nb-NO" sz="2400" dirty="0" err="1"/>
              <a:t>døgnDRG</a:t>
            </a:r>
            <a:r>
              <a:rPr lang="nb-NO" sz="2400" dirty="0"/>
              <a:t> (</a:t>
            </a:r>
            <a:r>
              <a:rPr lang="nb-NO" sz="2400" dirty="0" err="1"/>
              <a:t>jfr</a:t>
            </a:r>
            <a:r>
              <a:rPr lang="nb-NO" sz="2400" dirty="0"/>
              <a:t> samarbeid med </a:t>
            </a:r>
            <a:r>
              <a:rPr lang="nb-NO" sz="2400" dirty="0" err="1"/>
              <a:t>RHFene</a:t>
            </a:r>
            <a:r>
              <a:rPr lang="nb-NO" sz="2400" dirty="0"/>
              <a:t> og rapport fra mai)</a:t>
            </a:r>
          </a:p>
          <a:p>
            <a:pPr lvl="1"/>
            <a:r>
              <a:rPr lang="nb-NO" sz="2400" dirty="0"/>
              <a:t>Økt grad av harmonisering av vektene for poliklinikk, dag og døgnbehandling for utvalgte øyeblikkelig hjelp tilstander </a:t>
            </a:r>
          </a:p>
        </p:txBody>
      </p:sp>
    </p:spTree>
    <p:extLst>
      <p:ext uri="{BB962C8B-B14F-4D97-AF65-F5344CB8AC3E}">
        <p14:creationId xmlns:p14="http://schemas.microsoft.com/office/powerpoint/2010/main" val="35010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C517B1-88F6-4158-B02C-51BCAAFD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-29652"/>
            <a:ext cx="10944000" cy="1521272"/>
          </a:xfrm>
        </p:spPr>
        <p:txBody>
          <a:bodyPr/>
          <a:lstStyle/>
          <a:p>
            <a:r>
              <a:rPr lang="nb-NO" dirty="0"/>
              <a:t>Hvilken øyeblikkelig hjelp tilstander er omfattet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E2D0F8-9893-4FB4-B93C-DDB9B1CF5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For 2019 blir det en utvidelse og endring av ordningen. Flere fagområder inkluderes i ordningen. For 2019 gjelder: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dirty="0"/>
              <a:t>akutte brystsmerter eller mistanke om akutt alvorlig hjertesykdom </a:t>
            </a:r>
          </a:p>
          <a:p>
            <a:pPr lvl="1"/>
            <a:r>
              <a:rPr lang="nb-NO" dirty="0"/>
              <a:t>akutte magesmerter </a:t>
            </a:r>
          </a:p>
          <a:p>
            <a:pPr lvl="1"/>
            <a:r>
              <a:rPr lang="nb-NO" dirty="0"/>
              <a:t>mistanke om DVT </a:t>
            </a:r>
          </a:p>
          <a:p>
            <a:pPr lvl="1"/>
            <a:r>
              <a:rPr lang="nb-NO" dirty="0"/>
              <a:t>akutt hodepine eller hjernerystelse </a:t>
            </a:r>
          </a:p>
          <a:p>
            <a:pPr lvl="1"/>
            <a:r>
              <a:rPr lang="nb-NO" dirty="0"/>
              <a:t>akutt neseblødning </a:t>
            </a:r>
          </a:p>
          <a:p>
            <a:pPr lvl="1"/>
            <a:r>
              <a:rPr lang="nb-NO" dirty="0"/>
              <a:t>akutte forgiftninger eller allergiske reaksjoner (F-diagnoser er ikke inkludert her) </a:t>
            </a:r>
          </a:p>
          <a:p>
            <a:pPr lvl="1"/>
            <a:r>
              <a:rPr lang="nb-NO" dirty="0"/>
              <a:t>akutt dyspne, hoste eller lignende akutte symptomer fra åndedrettet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28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878CA5-DFA7-4A6C-9AC6-707C89891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endringen i ISF for øyeblikkelig hjelp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3617A8-F37E-4763-ABB6-869B51607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Mer intensiv poliklinisk behandling av utvalgte øyeblikkelig hjelp tilstander får en høyere finansiering enn en ordinær poliklinisk konsultasjon. Denne økte finansieringen hentes fra relevante </a:t>
            </a:r>
            <a:r>
              <a:rPr lang="nb-NO" dirty="0" err="1"/>
              <a:t>døgnDRGer</a:t>
            </a:r>
            <a:r>
              <a:rPr lang="nb-NO" dirty="0"/>
              <a:t> innenfor samme tilstander.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Endringen vil bidra til å gi en bedre harmonisering av finansieringen av poliklinikk, dag- og døgnbehandling for øyeblikkelig hjelp tilstander.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9410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C35F1-F2A9-4451-B108-B97FD4E7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Pilot: ISF for utvalgte medisinske kvalitetsregistre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FB2DE7-E4C0-4494-B831-189DB4DF9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Helsedirektoratet har lagt til rette for en prøveordning over 2 år hvor RHF-ene betales per registrerte pasient per år i utvalgte kvalitetsregistre. Se grunnlagsdokumentet. </a:t>
            </a:r>
          </a:p>
          <a:p>
            <a:endParaRPr lang="nb-NO" dirty="0"/>
          </a:p>
          <a:p>
            <a:r>
              <a:rPr lang="nb-NO" dirty="0"/>
              <a:t>Som en del av prøveordningen opprettes det 12 nye særkoder, ett for hvert av de medisinske kvalitetsregistre som inkluderes i piloten. Aktiviteten vil gruppere til en ny særtjenestegruppe, XS04 Registrering i medisinske kvalitetsregistre.</a:t>
            </a:r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32142-9D52-4FBA-B6F6-13CD12144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5EE95EB-294E-4B6C-806C-31D698CF3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15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07872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0938A7-F8EB-42D0-AEFE-2A4F7E7E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44379"/>
            <a:ext cx="10663932" cy="1074821"/>
          </a:xfrm>
        </p:spPr>
        <p:txBody>
          <a:bodyPr/>
          <a:lstStyle/>
          <a:p>
            <a:r>
              <a:rPr lang="nb-NO" dirty="0"/>
              <a:t>Registreringsregler utvalgte medisinske kvalitetsregistre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1E5490-8035-417B-9116-5D8A24034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126" y="1473425"/>
            <a:ext cx="10869062" cy="5011640"/>
          </a:xfrm>
        </p:spPr>
        <p:txBody>
          <a:bodyPr>
            <a:normAutofit/>
          </a:bodyPr>
          <a:lstStyle/>
          <a:p>
            <a:pPr lvl="0"/>
            <a:r>
              <a:rPr lang="nb-NO" sz="1800" dirty="0"/>
              <a:t>Registrering av at rapportering til gitt medisinsk kvalitetsregister er gjort skal kodes med </a:t>
            </a:r>
            <a:r>
              <a:rPr lang="nb-NO" sz="1800" b="1" dirty="0"/>
              <a:t>særkode</a:t>
            </a:r>
            <a:r>
              <a:rPr lang="nb-NO" sz="1800" dirty="0"/>
              <a:t> for det aktuelle kvalitetsregisteret (se tabell)</a:t>
            </a:r>
          </a:p>
          <a:p>
            <a:pPr lvl="0"/>
            <a:r>
              <a:rPr lang="nb-NO" sz="1800" dirty="0"/>
              <a:t>Indikasjon (ICD-10-kode) skal kodes som </a:t>
            </a:r>
            <a:r>
              <a:rPr lang="nb-NO" sz="1800" dirty="0" err="1"/>
              <a:t>hovedtilstand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Registreringen kan skje i forbindelse med en helsehjelpsepisode (poliklinisk kontakt eller innleggelse), men kan også registreres i etterkant av oppholdet gjennom en indirekte kontakt. </a:t>
            </a:r>
          </a:p>
          <a:p>
            <a:pPr marL="0" indent="0">
              <a:buNone/>
            </a:pPr>
            <a:r>
              <a:rPr lang="nb-NO" sz="1800" dirty="0"/>
              <a:t> </a:t>
            </a:r>
          </a:p>
          <a:p>
            <a:pPr marL="0" indent="0">
              <a:buNone/>
            </a:pPr>
            <a:r>
              <a:rPr lang="nb-NO" sz="1800" dirty="0"/>
              <a:t>Ved </a:t>
            </a:r>
            <a:r>
              <a:rPr lang="nb-NO" sz="1800" u="sng" dirty="0"/>
              <a:t>indirekte kontakt </a:t>
            </a:r>
            <a:r>
              <a:rPr lang="nb-NO" sz="1800" dirty="0"/>
              <a:t>angis i tillegg:</a:t>
            </a:r>
          </a:p>
          <a:p>
            <a:pPr lvl="0"/>
            <a:r>
              <a:rPr lang="nb-NO" sz="1800" dirty="0"/>
              <a:t>Kontakttype=5 Indirekte pasientkontakt</a:t>
            </a:r>
          </a:p>
          <a:p>
            <a:pPr lvl="0"/>
            <a:r>
              <a:rPr lang="nb-NO" sz="1800" dirty="0"/>
              <a:t>Sted for aktivitet=1 På egen helseinstitusjon</a:t>
            </a:r>
          </a:p>
          <a:p>
            <a:pPr lvl="0"/>
            <a:r>
              <a:rPr lang="nb-NO" sz="1800" dirty="0"/>
              <a:t>Indirekte aktiviteter=21 Teknisk episode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A74A615-D543-4EEF-ABBC-DF8FBF669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B175ADB-B960-4EF0-82F4-A04A613C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16</a:t>
            </a:fld>
            <a:endParaRPr lang="nn-NO"/>
          </a:p>
        </p:txBody>
      </p:sp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496130C8-799F-489C-9A0B-DCA3480E1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337401"/>
              </p:ext>
            </p:extLst>
          </p:nvPr>
        </p:nvGraphicFramePr>
        <p:xfrm>
          <a:off x="5440224" y="3608211"/>
          <a:ext cx="5540434" cy="28474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9116">
                  <a:extLst>
                    <a:ext uri="{9D8B030D-6E8A-4147-A177-3AD203B41FA5}">
                      <a16:colId xmlns:a16="http://schemas.microsoft.com/office/drawing/2014/main" val="576098850"/>
                    </a:ext>
                  </a:extLst>
                </a:gridCol>
                <a:gridCol w="4861318">
                  <a:extLst>
                    <a:ext uri="{9D8B030D-6E8A-4147-A177-3AD203B41FA5}">
                      <a16:colId xmlns:a16="http://schemas.microsoft.com/office/drawing/2014/main" val="839822795"/>
                    </a:ext>
                  </a:extLst>
                </a:gridCol>
              </a:tblGrid>
              <a:tr h="293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Særkoder 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Tekst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39585780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B0030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Registrering i Nasjonalt kvalitetsregister for føflekkreft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44746422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B0031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Registrering i Nasjonalt kvalitetsregister for gynekologisk kreft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1171161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B0032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Registrering i Nasjonalt kvalitetsregister for lungekreft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45212595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B0033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Registrering i Nasjonalt register for KOLS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31106671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B0034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Registrering i Norsk diabetesregister for voksne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65204532"/>
                  </a:ext>
                </a:extLst>
              </a:tr>
              <a:tr h="293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B0035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Registrering i Norsk register for personer som utredes for kognitive symptomer i spesialisthelsetjenesten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4887867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B0036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Registrering i Norsk register for arvelige og medfødte </a:t>
                      </a:r>
                      <a:r>
                        <a:rPr lang="nb-NO" sz="900" dirty="0" err="1">
                          <a:effectLst/>
                        </a:rPr>
                        <a:t>nevromuskulære</a:t>
                      </a:r>
                      <a:r>
                        <a:rPr lang="nb-NO" sz="900" dirty="0">
                          <a:effectLst/>
                        </a:rPr>
                        <a:t> sykdommer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09090428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B0037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Registrering i Nasjonalt kvalitetsregister for ryggkirurgi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35459367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B0038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Registrering i Nasjonalt barnehofteregister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39310377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B0039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Registrering i Norsk hjertesviktregister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95682588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B0040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Registrering i </a:t>
                      </a:r>
                      <a:r>
                        <a:rPr lang="nb-NO" sz="900" dirty="0" err="1">
                          <a:effectLst/>
                        </a:rPr>
                        <a:t>Gastronet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58208713"/>
                  </a:ext>
                </a:extLst>
              </a:tr>
              <a:tr h="2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B0041</a:t>
                      </a:r>
                      <a:endParaRPr lang="nb-NO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Registrering i Norsk gynekologisk endoskopiregister</a:t>
                      </a:r>
                      <a:endParaRPr lang="nb-NO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19342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099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FAEA22-8BD4-48FB-829E-D899D74D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Palliasjon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AF85A6-C654-4EE1-B1CC-5683ED844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Z51.50 bortfaller</a:t>
            </a:r>
          </a:p>
          <a:p>
            <a:r>
              <a:rPr lang="nb-NO" dirty="0" err="1"/>
              <a:t>Hovedtilstand</a:t>
            </a:r>
            <a:r>
              <a:rPr lang="nb-NO" dirty="0"/>
              <a:t> (kreftsykdom) bestemmer grupperingen. </a:t>
            </a:r>
            <a:r>
              <a:rPr lang="nb-NO" dirty="0" err="1"/>
              <a:t>Dvs</a:t>
            </a:r>
            <a:r>
              <a:rPr lang="nb-NO" dirty="0"/>
              <a:t> aktiviteten går til forskjellige </a:t>
            </a:r>
            <a:r>
              <a:rPr lang="nb-NO" dirty="0" err="1"/>
              <a:t>DRGer</a:t>
            </a:r>
            <a:endParaRPr lang="nb-NO" dirty="0"/>
          </a:p>
          <a:p>
            <a:r>
              <a:rPr lang="nb-NO" dirty="0"/>
              <a:t>Særkodene og reglene knyttet til dem- gir grunnlaget for </a:t>
            </a:r>
            <a:r>
              <a:rPr lang="nb-NO" dirty="0" err="1"/>
              <a:t>tilleggsrefusjon</a:t>
            </a:r>
            <a:endParaRPr lang="nb-NO" dirty="0"/>
          </a:p>
          <a:p>
            <a:endParaRPr lang="nb-NO" dirty="0"/>
          </a:p>
          <a:p>
            <a:r>
              <a:rPr lang="nb-NO" dirty="0"/>
              <a:t>DRG 465 vil bli vurdert- mesteparten av aktiviteten her er relatert til Z51.50 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031AF03-5D36-4185-9AF2-0677C541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E8D0EDD-00F7-438D-A7B3-A0FCC6F6A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17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18729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08CDD5-5B38-4B7E-A2FF-DF01272D3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Bakteppe - Fra statsbudsjettet: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33A266-D9E3-4AF8-B3E0-D7CB6FDBC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56" y="1928210"/>
            <a:ext cx="10663932" cy="4424107"/>
          </a:xfrm>
        </p:spPr>
        <p:txBody>
          <a:bodyPr/>
          <a:lstStyle/>
          <a:p>
            <a:r>
              <a:rPr lang="nb-NO" dirty="0"/>
              <a:t>ISF skal understøtte ønsket faglig utvikling i spesialisthelsetjenesten. Det pågår et utviklingsarbeid for at finansieringsordningen bedre skal understøtte sammenhengende forløp, bruk av ny teknologi, innovasjon i tjenesteutforming og</a:t>
            </a:r>
          </a:p>
          <a:p>
            <a:pPr marL="0" indent="0">
              <a:buNone/>
            </a:pPr>
            <a:r>
              <a:rPr lang="nb-NO" dirty="0"/>
              <a:t>andre nye og effektive måter å organisere tjenestetilbudet på.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Fra 2019 tas det sikte på å gjøre enkelte endringer som stimulerer til bruk av pasientadministrert legemiddelbehandling og </a:t>
            </a:r>
            <a:r>
              <a:rPr lang="nb-NO" dirty="0" err="1"/>
              <a:t>hjemmedialyse</a:t>
            </a:r>
            <a:r>
              <a:rPr lang="nb-NO" dirty="0"/>
              <a:t>. Pasientadministrert behandling som pasienten kan gjennomføre hjemme kan ofte både være bedre for pasienten og være mer kostnadseffektivt.</a:t>
            </a:r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EB8F782-F773-4A08-A5BF-E2961FB64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459629-E874-4EBB-A48C-B1026867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18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97644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D01E16-9640-47F8-89D0-5D4C71F10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opphold til tjenesteforløp?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6B6E12-7B41-4F46-935C-37AFC22AF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ISF-grunnlaget består i hovedsak av telling av opphold/kontakter per DRG</a:t>
            </a:r>
          </a:p>
          <a:p>
            <a:r>
              <a:rPr lang="nb-NO" dirty="0"/>
              <a:t>Spesialisthelsetjenesten har fått økt finansieringsansvar for legemiddelbehandling som har blitt inkludert i ISF gjennom STG-systemet</a:t>
            </a:r>
          </a:p>
          <a:p>
            <a:r>
              <a:rPr lang="nb-NO" dirty="0"/>
              <a:t>Helsedirektoratet foreslo tiltak  i mer forløpsorientert retning i rapporten </a:t>
            </a:r>
            <a:r>
              <a:rPr lang="nb-NO" dirty="0">
                <a:hlinkClick r:id="rId2"/>
              </a:rPr>
              <a:t>"Forløpsbasert finansiering i spesialisthelsetjenesten – Vurdering av endringer i ISF-ordningen for 2019". </a:t>
            </a:r>
            <a:endParaRPr lang="nb-NO" dirty="0"/>
          </a:p>
          <a:p>
            <a:r>
              <a:rPr lang="nb-NO" dirty="0"/>
              <a:t>Helsedirektoratet har med bistand fra </a:t>
            </a:r>
            <a:r>
              <a:rPr lang="nb-NO" dirty="0" err="1"/>
              <a:t>RHFene</a:t>
            </a:r>
            <a:r>
              <a:rPr lang="nb-NO" dirty="0"/>
              <a:t> sett nærmere på videre utviklingsmuligheter i mer forløpsbasert retning – rapport kommer</a:t>
            </a:r>
          </a:p>
          <a:p>
            <a:r>
              <a:rPr lang="nb-NO" dirty="0"/>
              <a:t>Ulike muligheter for å slå sammen aktivitet som «naturlig» hører sammen vurderes</a:t>
            </a:r>
          </a:p>
          <a:p>
            <a:r>
              <a:rPr lang="nb-NO" dirty="0"/>
              <a:t>Tekniske </a:t>
            </a:r>
            <a:r>
              <a:rPr lang="nb-NO" dirty="0" err="1"/>
              <a:t>beskrankninger</a:t>
            </a:r>
            <a:r>
              <a:rPr lang="nb-NO" dirty="0"/>
              <a:t> må løses og videre utredning er nødvendig</a:t>
            </a:r>
          </a:p>
          <a:p>
            <a:r>
              <a:rPr lang="nb-NO" dirty="0"/>
              <a:t>TFG Tjenesteforløpsgrupper på avgrensede områder testes ut i 2019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2CECD0-FCE7-499B-A1C3-9C45D8D7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67B58D0-CF8B-4412-AB8D-63BE1EB6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19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46756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215776-894E-4EB0-9AAA-FD8E9600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Tjenesteforløpsgrupper i ISF fra 2019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97D997-7197-4DC5-95C5-D5594C1C0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56" y="1692166"/>
            <a:ext cx="10663932" cy="4649641"/>
          </a:xfrm>
        </p:spPr>
        <p:txBody>
          <a:bodyPr>
            <a:normAutofit/>
          </a:bodyPr>
          <a:lstStyle/>
          <a:p>
            <a:pPr marL="179982" lvl="1" indent="0">
              <a:buNone/>
            </a:pPr>
            <a:endParaRPr lang="nb-NO" dirty="0"/>
          </a:p>
          <a:p>
            <a:pPr lvl="1"/>
            <a:r>
              <a:rPr lang="nb-NO" dirty="0"/>
              <a:t>Nytt aggregert nivå  - som ser DRG- og STG aktivitet i sammenheng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b-NO" sz="1800" dirty="0"/>
              <a:t>	</a:t>
            </a:r>
            <a:r>
              <a:rPr lang="nb-NO" sz="1800" dirty="0">
                <a:solidFill>
                  <a:srgbClr val="C00000"/>
                </a:solidFill>
              </a:rPr>
              <a:t>Aktivitet registreres og rapporteres som før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b-NO" sz="1800" dirty="0"/>
              <a:t>	Grupperes først til DRG og STG 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b-NO" sz="1800" dirty="0"/>
              <a:t>   Ny grupperingskomponent i NPK grupperer sammen aktiviteten til </a:t>
            </a:r>
            <a:r>
              <a:rPr lang="nb-NO" sz="1800" dirty="0">
                <a:solidFill>
                  <a:srgbClr val="C00000"/>
                </a:solidFill>
              </a:rPr>
              <a:t>TFG</a:t>
            </a:r>
          </a:p>
          <a:p>
            <a:pPr marL="719928" lvl="4" indent="0">
              <a:buNone/>
            </a:pPr>
            <a:endParaRPr lang="nb-NO" sz="1600" dirty="0"/>
          </a:p>
          <a:p>
            <a:pPr lvl="1"/>
            <a:r>
              <a:rPr lang="nb-NO" dirty="0"/>
              <a:t>Teller deretter antall pasienter som behandles per periode for 5 ulike tjenesteforløpsgrupper(</a:t>
            </a:r>
            <a:r>
              <a:rPr lang="nb-NO" dirty="0" err="1"/>
              <a:t>TFGer</a:t>
            </a:r>
            <a:r>
              <a:rPr lang="nb-NO" dirty="0"/>
              <a:t>)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/>
              <a:t>Dialyse – per måned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/>
              <a:t>Utvalgt legemiddelbehandling per år</a:t>
            </a:r>
          </a:p>
          <a:p>
            <a:pPr marL="359964" lvl="2" indent="0">
              <a:buNone/>
            </a:pPr>
            <a:endParaRPr lang="nb-NO" dirty="0"/>
          </a:p>
          <a:p>
            <a:pPr lvl="1"/>
            <a:r>
              <a:rPr lang="nb-NO" dirty="0"/>
              <a:t>Lik finansiering per behandlet pasient uavhengig av om pasienten gis behandling i eller utenfor sykehus </a:t>
            </a:r>
          </a:p>
          <a:p>
            <a:pPr marL="179982" lvl="1" indent="0">
              <a:buNone/>
            </a:pPr>
            <a:endParaRPr lang="nb-NO" dirty="0"/>
          </a:p>
          <a:p>
            <a:pPr lvl="1"/>
            <a:r>
              <a:rPr lang="nb-NO" dirty="0"/>
              <a:t>Likt tjenesteinnhold gir lik finansiering fra stat til RHF uavhengig av organisering, hvem som utfører og hvilken metode man benytter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E8F4B9A-7B69-4745-8F6A-3F40521D4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6AE2231-2C43-4A6A-9CB0-2F5E2CDE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346866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81020A-2D1A-4C8F-9A31-4F9F3BEB0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356659"/>
            <a:ext cx="10944000" cy="823645"/>
          </a:xfrm>
        </p:spPr>
        <p:txBody>
          <a:bodyPr/>
          <a:lstStyle/>
          <a:p>
            <a:r>
              <a:rPr lang="nb-NO" dirty="0"/>
              <a:t>TFG - tjenesteforløpsgrupper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FAFC73D-5375-4451-B761-DD5946FC287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007435" y="1316766"/>
          <a:ext cx="8153227" cy="5255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1240">
                  <a:extLst>
                    <a:ext uri="{9D8B030D-6E8A-4147-A177-3AD203B41FA5}">
                      <a16:colId xmlns:a16="http://schemas.microsoft.com/office/drawing/2014/main" val="2242481572"/>
                    </a:ext>
                  </a:extLst>
                </a:gridCol>
                <a:gridCol w="7041987">
                  <a:extLst>
                    <a:ext uri="{9D8B030D-6E8A-4147-A177-3AD203B41FA5}">
                      <a16:colId xmlns:a16="http://schemas.microsoft.com/office/drawing/2014/main" val="386075448"/>
                    </a:ext>
                  </a:extLst>
                </a:gridCol>
              </a:tblGrid>
              <a:tr h="303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TFG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Navn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extLst>
                  <a:ext uri="{0D108BD9-81ED-4DB2-BD59-A6C34878D82A}">
                    <a16:rowId xmlns:a16="http://schemas.microsoft.com/office/drawing/2014/main" val="2677420994"/>
                  </a:ext>
                </a:extLst>
              </a:tr>
              <a:tr h="923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AT01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Legemiddelbehandling ved nevrologiske lidelser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Aggregering omhandler aktivitet i: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DRG 801H Poliklinisk behandling av nevrologiske lidelser med infusjon av særskilte legemidler og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STG AS01 Pasientadministrert legemiddelbehandling ved nevrologiske lidelser.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extLst>
                  <a:ext uri="{0D108BD9-81ED-4DB2-BD59-A6C34878D82A}">
                    <a16:rowId xmlns:a16="http://schemas.microsoft.com/office/drawing/2014/main" val="377177188"/>
                  </a:ext>
                </a:extLst>
              </a:tr>
              <a:tr h="922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FT01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Legemiddelbehandling ved mage-/tarm lidelser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Aggregering omhandler aktivitet i: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DRG 806H Poliklinisk behandling av mage-tarmlidelser med infusjon av særskilte legemidler og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FS01 Pasientadministrert legemiddelbehandling ved mage-/tarm lidelser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extLst>
                  <a:ext uri="{0D108BD9-81ED-4DB2-BD59-A6C34878D82A}">
                    <a16:rowId xmlns:a16="http://schemas.microsoft.com/office/drawing/2014/main" val="3823291600"/>
                  </a:ext>
                </a:extLst>
              </a:tr>
              <a:tr h="922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HT01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Legemiddelbehandling ved revmatologiske lidelser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Aggregeringen omhandler aktivitet i: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DRG 808H Poliklinisk behandling av revmatologiske lidelser med infusjon av særskilte legemidler og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HS01 Pasientadministrert legemiddelbehandling ved revmatologiske lidelser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extLst>
                  <a:ext uri="{0D108BD9-81ED-4DB2-BD59-A6C34878D82A}">
                    <a16:rowId xmlns:a16="http://schemas.microsoft.com/office/drawing/2014/main" val="275211437"/>
                  </a:ext>
                </a:extLst>
              </a:tr>
              <a:tr h="922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JT01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Legemiddelbehandling ved hudlidelser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Aggregering omhandler aktivitet i: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DRG 809H Poliklinisk behandling av hudlidelser med infusjon av særskilte legemidler og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STG JS01 Pasientadministrert legemiddelbehandling ved hudlidelser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extLst>
                  <a:ext uri="{0D108BD9-81ED-4DB2-BD59-A6C34878D82A}">
                    <a16:rowId xmlns:a16="http://schemas.microsoft.com/office/drawing/2014/main" val="876786473"/>
                  </a:ext>
                </a:extLst>
              </a:tr>
              <a:tr h="110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MT01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b="1" dirty="0">
                          <a:effectLst/>
                        </a:rPr>
                        <a:t>Dialysebehandling i og utenfor sykehus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Aggregering omhandler aktivitet i: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DRG 317 Dialysebehandling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DRG 317O Dialysebehandling, dagmedisinsk behandling og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STG MS01 Pasientadministrert </a:t>
                      </a:r>
                      <a:r>
                        <a:rPr lang="nb-NO" sz="1100" dirty="0" err="1">
                          <a:effectLst/>
                        </a:rPr>
                        <a:t>peritonealdialyse</a:t>
                      </a:r>
                      <a:r>
                        <a:rPr lang="nb-NO" sz="1100" dirty="0">
                          <a:effectLst/>
                        </a:rPr>
                        <a:t> og MS02 Pasientadministrert </a:t>
                      </a:r>
                      <a:r>
                        <a:rPr lang="nb-NO" sz="1100" dirty="0" err="1">
                          <a:effectLst/>
                        </a:rPr>
                        <a:t>hemodialyse</a:t>
                      </a:r>
                      <a:endParaRPr lang="nb-N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81" marR="60581" marT="0" marB="0"/>
                </a:tc>
                <a:extLst>
                  <a:ext uri="{0D108BD9-81ED-4DB2-BD59-A6C34878D82A}">
                    <a16:rowId xmlns:a16="http://schemas.microsoft.com/office/drawing/2014/main" val="3532266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96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F0382F-5EDA-46D0-BF5F-9F9B9A9AA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Ingen endringer i koderegler for aktivitet i sykehus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E78E46-D59A-42ED-8B6D-CA8259609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Aktivitet i sykehus skal registreres som før </a:t>
            </a:r>
          </a:p>
          <a:p>
            <a:r>
              <a:rPr lang="nb-NO" dirty="0"/>
              <a:t>Aktiviteten DRG-grupperes og antall opphold kan telles som før</a:t>
            </a:r>
          </a:p>
          <a:p>
            <a:r>
              <a:rPr lang="nb-NO" dirty="0"/>
              <a:t>Det er beregnet </a:t>
            </a:r>
            <a:r>
              <a:rPr lang="nb-NO" dirty="0" err="1"/>
              <a:t>kostnadsvekt</a:t>
            </a:r>
            <a:r>
              <a:rPr lang="nb-NO" dirty="0"/>
              <a:t> per DRG og STG som kan benyttes til å måle vekte aktiviteten i sykehus som før</a:t>
            </a:r>
          </a:p>
          <a:p>
            <a:r>
              <a:rPr lang="nb-NO" dirty="0"/>
              <a:t>Grunnlaget for ISF er endret fra å telle opphold til antall pasienter per periode</a:t>
            </a:r>
          </a:p>
          <a:p>
            <a:endParaRPr lang="nb-NO" dirty="0"/>
          </a:p>
          <a:p>
            <a:r>
              <a:rPr lang="nb-NO" dirty="0"/>
              <a:t>Det er de samme  reglene for registrering av </a:t>
            </a:r>
            <a:r>
              <a:rPr lang="nb-NO" dirty="0" err="1"/>
              <a:t>hjemmeadministrert</a:t>
            </a:r>
            <a:r>
              <a:rPr lang="nb-NO" dirty="0"/>
              <a:t> dialyse</a:t>
            </a:r>
          </a:p>
          <a:p>
            <a:endParaRPr lang="nb-NO" dirty="0"/>
          </a:p>
          <a:p>
            <a:r>
              <a:rPr lang="nb-NO" dirty="0"/>
              <a:t>Nytt datagrunnlag for pasientadministrert legemiddelbehandling har innvirkning også på TFG-gruppering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B3DE0F-EEC8-4A48-81BE-5ADCA610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3A6421-8A99-4378-A885-96B71505C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69882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EA253D-D5AD-4A9A-A8BE-EA0DE70D4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Spesialisthelsetjenester utført av kommuner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82D1E0-9D9E-4831-A5D7-3261086D9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Jf. ISF-regelverket </a:t>
            </a:r>
          </a:p>
          <a:p>
            <a:r>
              <a:rPr lang="nb-NO" dirty="0"/>
              <a:t>Dialyse og infusjonsbehandling er eksempel på aktivitet som også kan gjennomføres lokalt ved hjelp av kommunalt ansatt helsepersonell og som registreres som spesialisthelsetjeneste – som aktivitet i sykehus </a:t>
            </a:r>
          </a:p>
          <a:p>
            <a:endParaRPr lang="nb-NO" dirty="0"/>
          </a:p>
          <a:p>
            <a:r>
              <a:rPr lang="nb-NO" dirty="0"/>
              <a:t>Kommunalt utførte spesialisthelsetjenester kan kun inngå i beregningsgrunnlaget for ISF når tjenestetilbudet er regulert i avtale mellom tjenestenivåene. Aktuelle avtaler skal være forankret i generell samarbeidsavtalestruktur mellom tjenestenivåene, og skal inneholde bestemmelser som sikrer tilstrekkelig aktivitetsrapportering til NPR.</a:t>
            </a:r>
          </a:p>
          <a:p>
            <a:endParaRPr lang="nb-NO" dirty="0"/>
          </a:p>
          <a:p>
            <a:r>
              <a:rPr lang="nb-NO" dirty="0"/>
              <a:t>Hovedinnholdet i tjenestene er velavgrensede spesialisthelsetjenester som kan identifiseres på en sikker måte basert på rapportert prosedyreinnhold. </a:t>
            </a:r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3722C0F-30D7-4E11-8719-3397B4638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2525AE-560F-49AA-916B-F730DCA91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74037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757CB-1748-409B-8033-CD565ABF5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Koding av kommunalt utført spesialisthelsetjenester – dialyse og legemiddelbehandling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CCFD9B-B327-4A2D-A68D-3A805D0EA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skal framgå av attributtet "Sted for aktivitet" i NPR-meldingselementet «Kontakt» hvor denne behandlingen har funnet sted. Helsepersonelladministrert legemiddelbehandling som utføres andre steder enn i sykehusets lokaler rapporteres med kodeverdi 2 «hos ekstern instans» eventuelt kodeverdi 4 "hjemme hos pasienten".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Hver behandling skal registreres og rapporteres. Medisinsk koding skal gjøres etter samme regler som ved tilsvarende behandling i sykehus.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Særkode for ambulant behandling skal </a:t>
            </a:r>
            <a:r>
              <a:rPr lang="nb-NO" b="1" dirty="0"/>
              <a:t>ikke</a:t>
            </a:r>
            <a:r>
              <a:rPr lang="nb-NO" dirty="0"/>
              <a:t> registreres dersom det er helsepersonell ansatt utenfor spesialisthelsetjenesten/sykehuset som står for helsehjelpen.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103E5BC-8D07-4D9F-9613-0C1F019E4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88B839-E00A-480D-84CC-E7590137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59751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ABFED2-30F8-4A76-8AAE-EF6A7101C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Pasientadministrert legemiddelbehandling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6A6FCB-D075-4C80-8F2F-449FC9449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56" y="1917700"/>
            <a:ext cx="10663932" cy="4424107"/>
          </a:xfrm>
        </p:spPr>
        <p:txBody>
          <a:bodyPr>
            <a:normAutofit lnSpcReduction="10000"/>
          </a:bodyPr>
          <a:lstStyle/>
          <a:p>
            <a:endParaRPr lang="nb-NO" dirty="0"/>
          </a:p>
          <a:p>
            <a:r>
              <a:rPr lang="nb-NO" dirty="0"/>
              <a:t>Data fra oppgjørsordningen for H-resept skal benyttes som grunnlag for ISF fra 2019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Oppgjørsordningen for H-resept forvaltes av NAV på vegne av </a:t>
            </a:r>
            <a:r>
              <a:rPr lang="nb-NO" dirty="0" err="1"/>
              <a:t>RHFene</a:t>
            </a:r>
            <a:r>
              <a:rPr lang="nb-NO" dirty="0"/>
              <a:t> og inneholder informasjon fra resepten og data om utleverte legemidler </a:t>
            </a:r>
          </a:p>
          <a:p>
            <a:endParaRPr lang="nb-NO" dirty="0"/>
          </a:p>
          <a:p>
            <a:r>
              <a:rPr lang="nb-NO" dirty="0"/>
              <a:t>Data overføres fra NAV til NPR og gjenbrukes til ISF-grunnlag</a:t>
            </a:r>
          </a:p>
          <a:p>
            <a:endParaRPr lang="nb-NO" dirty="0"/>
          </a:p>
          <a:p>
            <a:r>
              <a:rPr lang="nb-NO" dirty="0"/>
              <a:t>Data fra </a:t>
            </a:r>
            <a:r>
              <a:rPr lang="nb-NO" dirty="0" err="1"/>
              <a:t>oppgjørsordningnen</a:t>
            </a:r>
            <a:r>
              <a:rPr lang="nb-NO" dirty="0"/>
              <a:t> for H-resept grupperes til STG som grunnlag for ISF-finansiering</a:t>
            </a:r>
          </a:p>
          <a:p>
            <a:endParaRPr lang="nb-NO" dirty="0"/>
          </a:p>
          <a:p>
            <a:r>
              <a:rPr lang="nb-NO" dirty="0"/>
              <a:t>Forenkler krav til koding. </a:t>
            </a:r>
            <a:r>
              <a:rPr lang="nb-NO" dirty="0">
                <a:solidFill>
                  <a:srgbClr val="C00000"/>
                </a:solidFill>
              </a:rPr>
              <a:t>Særkode for utstedelse av H-resept skal ikke lenger kodes</a:t>
            </a:r>
          </a:p>
          <a:p>
            <a:pPr marL="179982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b="1" strike="sngStrike" spc="-300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4D52533-6341-4F42-82FB-F7DD31BA5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ECCABA-CB4C-4615-86EA-EEF0A95E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41611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42" name="Group 224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5928365" y="5084512"/>
            <a:ext cx="796721" cy="1205737"/>
            <a:chOff x="1969058" y="1714488"/>
            <a:chExt cx="864000" cy="1205661"/>
          </a:xfrm>
        </p:grpSpPr>
        <p:sp>
          <p:nvSpPr>
            <p:cNvPr id="266243" name="Rectangle 157"/>
            <p:cNvSpPr>
              <a:spLocks noChangeArrowheads="1"/>
            </p:cNvSpPr>
            <p:nvPr/>
          </p:nvSpPr>
          <p:spPr bwMode="auto">
            <a:xfrm>
              <a:off x="2008643" y="2704718"/>
              <a:ext cx="784828" cy="215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/>
              <a:r>
                <a:rPr lang="nb-NO" altLang="nb-NO" sz="1400" b="1" dirty="0">
                  <a:latin typeface="Arial" charset="0"/>
                </a:rPr>
                <a:t>Apotek</a:t>
              </a:r>
            </a:p>
          </p:txBody>
        </p:sp>
        <p:sp>
          <p:nvSpPr>
            <p:cNvPr id="6" name="Freeform 158"/>
            <p:cNvSpPr>
              <a:spLocks/>
            </p:cNvSpPr>
            <p:nvPr/>
          </p:nvSpPr>
          <p:spPr bwMode="auto">
            <a:xfrm>
              <a:off x="1969058" y="1714488"/>
              <a:ext cx="864000" cy="936000"/>
            </a:xfrm>
            <a:custGeom>
              <a:avLst/>
              <a:gdLst>
                <a:gd name="T0" fmla="*/ 0 w 231"/>
                <a:gd name="T1" fmla="*/ 255 h 255"/>
                <a:gd name="T2" fmla="*/ 231 w 231"/>
                <a:gd name="T3" fmla="*/ 255 h 255"/>
                <a:gd name="T4" fmla="*/ 231 w 231"/>
                <a:gd name="T5" fmla="*/ 95 h 255"/>
                <a:gd name="T6" fmla="*/ 115 w 231"/>
                <a:gd name="T7" fmla="*/ 0 h 255"/>
                <a:gd name="T8" fmla="*/ 0 w 231"/>
                <a:gd name="T9" fmla="*/ 95 h 255"/>
                <a:gd name="T10" fmla="*/ 0 w 231"/>
                <a:gd name="T11" fmla="*/ 255 h 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1"/>
                <a:gd name="T19" fmla="*/ 0 h 255"/>
                <a:gd name="T20" fmla="*/ 231 w 231"/>
                <a:gd name="T21" fmla="*/ 255 h 2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1" h="255">
                  <a:moveTo>
                    <a:pt x="0" y="255"/>
                  </a:moveTo>
                  <a:lnTo>
                    <a:pt x="231" y="255"/>
                  </a:lnTo>
                  <a:lnTo>
                    <a:pt x="231" y="95"/>
                  </a:lnTo>
                  <a:lnTo>
                    <a:pt x="115" y="0"/>
                  </a:lnTo>
                  <a:lnTo>
                    <a:pt x="0" y="95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algn="ctr">
                <a:defRPr/>
              </a:pPr>
              <a:endParaRPr lang="en-US" sz="1400" b="1">
                <a:solidFill>
                  <a:schemeClr val="tx2"/>
                </a:solidFill>
                <a:latin typeface="Arial" pitchFamily="34" charset="0"/>
              </a:endParaRPr>
            </a:p>
          </p:txBody>
        </p:sp>
        <p:pic>
          <p:nvPicPr>
            <p:cNvPr id="266247" name="Picture 3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058" y="1990712"/>
              <a:ext cx="540000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48" name="TextBox 7"/>
          <p:cNvSpPr txBox="1">
            <a:spLocks noChangeArrowheads="1"/>
          </p:cNvSpPr>
          <p:nvPr/>
        </p:nvSpPr>
        <p:spPr bwMode="auto">
          <a:xfrm>
            <a:off x="2062858" y="169476"/>
            <a:ext cx="84976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nb-NO" altLang="nb-NO" sz="2800" b="1" dirty="0" err="1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Ilustrasjon</a:t>
            </a:r>
            <a:r>
              <a:rPr lang="nb-NO" altLang="nb-NO" sz="2800" b="1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- Informasjonsstrøm fra 1.1.19</a:t>
            </a:r>
            <a:endParaRPr lang="en-US" altLang="nb-NO" sz="2800" b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grpSp>
        <p:nvGrpSpPr>
          <p:cNvPr id="266249" name="Group 89"/>
          <p:cNvGrpSpPr>
            <a:grpSpLocks/>
          </p:cNvGrpSpPr>
          <p:nvPr/>
        </p:nvGrpSpPr>
        <p:grpSpPr bwMode="auto">
          <a:xfrm>
            <a:off x="2026339" y="1124745"/>
            <a:ext cx="1497012" cy="1071563"/>
            <a:chOff x="3952868" y="2285992"/>
            <a:chExt cx="1620869" cy="1071570"/>
          </a:xfrm>
        </p:grpSpPr>
        <p:sp>
          <p:nvSpPr>
            <p:cNvPr id="10" name="Oval 9"/>
            <p:cNvSpPr/>
            <p:nvPr>
              <p:custDataLst>
                <p:tags r:id="rId20"/>
              </p:custDataLst>
            </p:nvPr>
          </p:nvSpPr>
          <p:spPr bwMode="auto">
            <a:xfrm>
              <a:off x="3952868" y="2285992"/>
              <a:ext cx="1620869" cy="107157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b-NO" sz="1800" b="1">
                <a:latin typeface="Arial" pitchFamily="34" charset="0"/>
              </a:endParaRPr>
            </a:p>
          </p:txBody>
        </p:sp>
        <p:sp>
          <p:nvSpPr>
            <p:cNvPr id="266251" name="Text Box 7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4097252" y="3038472"/>
              <a:ext cx="1419764" cy="215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 eaLnBrk="1" hangingPunct="1"/>
              <a:r>
                <a:rPr lang="nb-NO" altLang="nb-NO" sz="1400" b="1" dirty="0">
                  <a:solidFill>
                    <a:schemeClr val="tx2"/>
                  </a:solidFill>
                  <a:latin typeface="Arial" charset="0"/>
                </a:rPr>
                <a:t>Pasient</a:t>
              </a:r>
            </a:p>
          </p:txBody>
        </p:sp>
        <p:pic>
          <p:nvPicPr>
            <p:cNvPr id="266252" name="Picture 8"/>
            <p:cNvPicPr>
              <a:picLocks noChangeAspect="1" noChangeArrowheads="1"/>
            </p:cNvPicPr>
            <p:nvPr>
              <p:custDataLst>
                <p:tags r:id="rId22"/>
              </p:custDataLst>
            </p:nvPr>
          </p:nvPicPr>
          <p:blipFill>
            <a:blip r:embed="rId26" cstate="print">
              <a:clrChange>
                <a:clrFrom>
                  <a:srgbClr val="FCFCFE"/>
                </a:clrFrom>
                <a:clrTo>
                  <a:srgbClr val="FCFC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594" y="2345073"/>
              <a:ext cx="792163" cy="75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6253" name="Group 12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010511" y="2996952"/>
            <a:ext cx="1440735" cy="1160463"/>
            <a:chOff x="1684" y="1940"/>
            <a:chExt cx="984" cy="731"/>
          </a:xfrm>
        </p:grpSpPr>
        <p:pic>
          <p:nvPicPr>
            <p:cNvPr id="266254" name="Picture 13" descr="j0433937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44" y="1940"/>
              <a:ext cx="450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255" name="Text Box 14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684" y="2400"/>
              <a:ext cx="984" cy="271"/>
            </a:xfrm>
            <a:prstGeom prst="rect">
              <a:avLst/>
            </a:prstGeom>
            <a:solidFill>
              <a:srgbClr val="FFFFF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 eaLnBrk="1" hangingPunct="1"/>
              <a:r>
                <a:rPr lang="nb-NO" altLang="nb-NO" sz="1400" b="1" dirty="0">
                  <a:latin typeface="Arial" charset="0"/>
                </a:rPr>
                <a:t>Sykehuslege/ avtalespesialist</a:t>
              </a:r>
            </a:p>
          </p:txBody>
        </p:sp>
        <p:pic>
          <p:nvPicPr>
            <p:cNvPr id="266256" name="Picture 15" descr="j0433936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4" y="2008"/>
              <a:ext cx="379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6257" name="Group 37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5764709" y="2850216"/>
            <a:ext cx="1195388" cy="1154849"/>
            <a:chOff x="5667380" y="4857760"/>
            <a:chExt cx="1296000" cy="1154364"/>
          </a:xfrm>
        </p:grpSpPr>
        <p:pic>
          <p:nvPicPr>
            <p:cNvPr id="266258" name="Picture 11" descr="j0433942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0256" y="4857760"/>
              <a:ext cx="900000" cy="9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259" name="TextBox 18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667380" y="5796770"/>
              <a:ext cx="1296000" cy="215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/>
              <a:r>
                <a:rPr lang="nb-NO" altLang="nb-NO" sz="1400" b="1" dirty="0">
                  <a:latin typeface="Arial" charset="0"/>
                </a:rPr>
                <a:t>RHF/HF</a:t>
              </a:r>
            </a:p>
          </p:txBody>
        </p:sp>
      </p:grpSp>
      <p:sp>
        <p:nvSpPr>
          <p:cNvPr id="68" name="TextBox 61"/>
          <p:cNvSpPr txBox="1"/>
          <p:nvPr>
            <p:custDataLst>
              <p:tags r:id="rId4"/>
            </p:custDataLst>
          </p:nvPr>
        </p:nvSpPr>
        <p:spPr>
          <a:xfrm rot="5400000">
            <a:off x="2477808" y="2622283"/>
            <a:ext cx="97960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nb-NO" altLang="nb-NO" sz="1200" dirty="0">
                <a:latin typeface="Arial" charset="0"/>
              </a:rPr>
              <a:t>Konsultasjon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963" y="5157193"/>
            <a:ext cx="979364" cy="979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Rett pil 40"/>
          <p:cNvCxnSpPr>
            <a:cxnSpLocks/>
          </p:cNvCxnSpPr>
          <p:nvPr/>
        </p:nvCxnSpPr>
        <p:spPr>
          <a:xfrm>
            <a:off x="2803271" y="4149082"/>
            <a:ext cx="0" cy="1239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pil 43"/>
          <p:cNvCxnSpPr>
            <a:cxnSpLocks/>
          </p:cNvCxnSpPr>
          <p:nvPr/>
        </p:nvCxnSpPr>
        <p:spPr>
          <a:xfrm>
            <a:off x="3189032" y="5646874"/>
            <a:ext cx="2589947" cy="2231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39"/>
          <p:cNvSpPr txBox="1"/>
          <p:nvPr>
            <p:custDataLst>
              <p:tags r:id="rId5"/>
            </p:custDataLst>
          </p:nvPr>
        </p:nvSpPr>
        <p:spPr>
          <a:xfrm>
            <a:off x="6965225" y="5404575"/>
            <a:ext cx="1723065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3. Sende oppgjørskrav</a:t>
            </a:r>
          </a:p>
        </p:txBody>
      </p:sp>
      <p:sp>
        <p:nvSpPr>
          <p:cNvPr id="86" name="TextBox 39"/>
          <p:cNvSpPr txBox="1"/>
          <p:nvPr>
            <p:custDataLst>
              <p:tags r:id="rId6"/>
            </p:custDataLst>
          </p:nvPr>
        </p:nvSpPr>
        <p:spPr>
          <a:xfrm>
            <a:off x="3499731" y="5228527"/>
            <a:ext cx="1823821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2. Hente opp og ekspedere resept</a:t>
            </a:r>
          </a:p>
        </p:txBody>
      </p:sp>
      <p:sp>
        <p:nvSpPr>
          <p:cNvPr id="36" name="TextBox 39"/>
          <p:cNvSpPr txBox="1"/>
          <p:nvPr>
            <p:custDataLst>
              <p:tags r:id="rId7"/>
            </p:custDataLst>
          </p:nvPr>
        </p:nvSpPr>
        <p:spPr>
          <a:xfrm rot="5400000">
            <a:off x="2102739" y="4552290"/>
            <a:ext cx="1895829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1. Skrive </a:t>
            </a:r>
          </a:p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elektronisk resept </a:t>
            </a:r>
          </a:p>
        </p:txBody>
      </p:sp>
      <p:sp>
        <p:nvSpPr>
          <p:cNvPr id="37" name="Text Box 1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082618" y="6065569"/>
            <a:ext cx="1440735" cy="430887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/>
            <a:r>
              <a:rPr lang="nb-NO" altLang="nb-NO" sz="1400" b="1" dirty="0">
                <a:latin typeface="Arial" charset="0"/>
              </a:rPr>
              <a:t>Resept-formidleren</a:t>
            </a: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951" y="5014918"/>
            <a:ext cx="979364" cy="979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" name="Rett pil 47"/>
          <p:cNvCxnSpPr>
            <a:cxnSpLocks/>
          </p:cNvCxnSpPr>
          <p:nvPr/>
        </p:nvCxnSpPr>
        <p:spPr>
          <a:xfrm>
            <a:off x="6864467" y="5661248"/>
            <a:ext cx="213149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79935" y="5879014"/>
            <a:ext cx="11953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nb-NO" altLang="nb-NO" sz="1400" b="1" dirty="0">
                <a:latin typeface="Arial" charset="0"/>
              </a:rPr>
              <a:t>E-resept oppgjør</a:t>
            </a:r>
          </a:p>
        </p:txBody>
      </p:sp>
      <p:cxnSp>
        <p:nvCxnSpPr>
          <p:cNvPr id="3" name="Rett pil 2"/>
          <p:cNvCxnSpPr>
            <a:stCxn id="10" idx="4"/>
          </p:cNvCxnSpPr>
          <p:nvPr/>
        </p:nvCxnSpPr>
        <p:spPr>
          <a:xfrm>
            <a:off x="2774845" y="2196308"/>
            <a:ext cx="0" cy="86583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951" y="2881685"/>
            <a:ext cx="979364" cy="979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707354" y="2853517"/>
            <a:ext cx="1440735" cy="215444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/>
            <a:r>
              <a:rPr lang="nb-NO" altLang="nb-NO" sz="1400" b="1" dirty="0">
                <a:latin typeface="Arial" charset="0"/>
              </a:rPr>
              <a:t>NPR</a:t>
            </a:r>
          </a:p>
        </p:txBody>
      </p:sp>
      <p:sp>
        <p:nvSpPr>
          <p:cNvPr id="54" name="TextBox 39"/>
          <p:cNvSpPr txBox="1"/>
          <p:nvPr>
            <p:custDataLst>
              <p:tags r:id="rId11"/>
            </p:custDataLst>
          </p:nvPr>
        </p:nvSpPr>
        <p:spPr>
          <a:xfrm>
            <a:off x="5303913" y="4005066"/>
            <a:ext cx="2068593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Analyse og oppfølging</a:t>
            </a:r>
          </a:p>
        </p:txBody>
      </p:sp>
      <p:cxnSp>
        <p:nvCxnSpPr>
          <p:cNvPr id="4" name="Rett pil 3"/>
          <p:cNvCxnSpPr>
            <a:cxnSpLocks/>
            <a:stCxn id="47" idx="2"/>
          </p:cNvCxnSpPr>
          <p:nvPr/>
        </p:nvCxnSpPr>
        <p:spPr>
          <a:xfrm>
            <a:off x="9413633" y="3861049"/>
            <a:ext cx="2032" cy="12671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61"/>
          <p:cNvSpPr txBox="1"/>
          <p:nvPr>
            <p:custDataLst>
              <p:tags r:id="rId12"/>
            </p:custDataLst>
          </p:nvPr>
        </p:nvSpPr>
        <p:spPr>
          <a:xfrm rot="5400000">
            <a:off x="8922575" y="4219713"/>
            <a:ext cx="150562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nb-NO" altLang="nb-NO" sz="1200" dirty="0">
                <a:latin typeface="Arial" charset="0"/>
              </a:rPr>
              <a:t>4. Hente godkjente </a:t>
            </a:r>
          </a:p>
          <a:p>
            <a:pPr algn="ctr"/>
            <a:r>
              <a:rPr lang="nb-NO" altLang="nb-NO" sz="1200" dirty="0">
                <a:latin typeface="Arial" charset="0"/>
              </a:rPr>
              <a:t>h-reseptoppgjør</a:t>
            </a:r>
          </a:p>
        </p:txBody>
      </p:sp>
      <p:grpSp>
        <p:nvGrpSpPr>
          <p:cNvPr id="56" name="Group 376">
            <a:extLst>
              <a:ext uri="{FF2B5EF4-FFF2-40B4-BE49-F238E27FC236}">
                <a16:creationId xmlns:a16="http://schemas.microsoft.com/office/drawing/2014/main" id="{F2644ED0-B42B-4180-AFF6-D1EBA8A6DA82}"/>
              </a:ext>
            </a:extLst>
          </p:cNvPr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8789045" y="404664"/>
            <a:ext cx="1195388" cy="1154849"/>
            <a:chOff x="5667380" y="4857760"/>
            <a:chExt cx="1296000" cy="1154364"/>
          </a:xfrm>
        </p:grpSpPr>
        <p:pic>
          <p:nvPicPr>
            <p:cNvPr id="57" name="Picture 11" descr="j0433942">
              <a:extLst>
                <a:ext uri="{FF2B5EF4-FFF2-40B4-BE49-F238E27FC236}">
                  <a16:creationId xmlns:a16="http://schemas.microsoft.com/office/drawing/2014/main" id="{9E8497B6-B6CD-4865-AE02-F10A18127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0256" y="4857760"/>
              <a:ext cx="900000" cy="9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TextBox 18">
              <a:extLst>
                <a:ext uri="{FF2B5EF4-FFF2-40B4-BE49-F238E27FC236}">
                  <a16:creationId xmlns:a16="http://schemas.microsoft.com/office/drawing/2014/main" id="{8149636C-3538-48C1-AD5A-7172195A1DE1}"/>
                </a:ext>
              </a:extLst>
            </p:cNvPr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5667380" y="5796770"/>
              <a:ext cx="1296000" cy="215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/>
              <a:r>
                <a:rPr lang="nb-NO" altLang="nb-NO" sz="1400" b="1" dirty="0" err="1">
                  <a:latin typeface="Arial" charset="0"/>
                </a:rPr>
                <a:t>Helsedir</a:t>
              </a:r>
              <a:r>
                <a:rPr lang="nb-NO" altLang="nb-NO" sz="1400" b="1" dirty="0">
                  <a:latin typeface="Arial" charset="0"/>
                </a:rPr>
                <a:t>. </a:t>
              </a:r>
            </a:p>
          </p:txBody>
        </p:sp>
      </p:grpSp>
      <p:sp>
        <p:nvSpPr>
          <p:cNvPr id="59" name="TextBox 39">
            <a:extLst>
              <a:ext uri="{FF2B5EF4-FFF2-40B4-BE49-F238E27FC236}">
                <a16:creationId xmlns:a16="http://schemas.microsoft.com/office/drawing/2014/main" id="{027F710F-8ACD-4DC3-886B-0E650731AE99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400257" y="1559514"/>
            <a:ext cx="2068593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Beregne ISF-refusjon</a:t>
            </a:r>
          </a:p>
        </p:txBody>
      </p:sp>
      <p:sp>
        <p:nvSpPr>
          <p:cNvPr id="60" name="TextBox 61">
            <a:extLst>
              <a:ext uri="{FF2B5EF4-FFF2-40B4-BE49-F238E27FC236}">
                <a16:creationId xmlns:a16="http://schemas.microsoft.com/office/drawing/2014/main" id="{A1B63AA4-D773-4CCE-A22D-27462FC7CC7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 rot="5400000">
            <a:off x="8912229" y="2131480"/>
            <a:ext cx="150562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nb-NO" altLang="nb-NO" sz="1200" dirty="0">
                <a:latin typeface="Arial" charset="0"/>
              </a:rPr>
              <a:t>5. Utlevering</a:t>
            </a:r>
          </a:p>
          <a:p>
            <a:pPr algn="ctr"/>
            <a:r>
              <a:rPr lang="nb-NO" altLang="nb-NO" sz="1200" dirty="0">
                <a:latin typeface="Arial" charset="0"/>
              </a:rPr>
              <a:t> av data</a:t>
            </a:r>
          </a:p>
        </p:txBody>
      </p:sp>
      <p:cxnSp>
        <p:nvCxnSpPr>
          <p:cNvPr id="61" name="Rett pil 3">
            <a:extLst>
              <a:ext uri="{FF2B5EF4-FFF2-40B4-BE49-F238E27FC236}">
                <a16:creationId xmlns:a16="http://schemas.microsoft.com/office/drawing/2014/main" id="{1949A8C5-BAB7-497B-A96D-FD78AEF662BB}"/>
              </a:ext>
            </a:extLst>
          </p:cNvPr>
          <p:cNvCxnSpPr>
            <a:cxnSpLocks/>
            <a:stCxn id="49" idx="0"/>
            <a:endCxn id="59" idx="2"/>
          </p:cNvCxnSpPr>
          <p:nvPr/>
        </p:nvCxnSpPr>
        <p:spPr>
          <a:xfrm flipV="1">
            <a:off x="9427722" y="1744180"/>
            <a:ext cx="6832" cy="11093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043D6442-F281-47F8-B4F0-F3AC9163B322}"/>
              </a:ext>
            </a:extLst>
          </p:cNvPr>
          <p:cNvSpPr/>
          <p:nvPr/>
        </p:nvSpPr>
        <p:spPr>
          <a:xfrm>
            <a:off x="8398066" y="1484784"/>
            <a:ext cx="2162431" cy="3805136"/>
          </a:xfrm>
          <a:prstGeom prst="ellipse">
            <a:avLst/>
          </a:prstGeom>
          <a:solidFill>
            <a:srgbClr val="00B050">
              <a:alpha val="14902"/>
            </a:srgb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6A27A187-536D-483C-80B8-3DC5CC0DC2B0}"/>
              </a:ext>
            </a:extLst>
          </p:cNvPr>
          <p:cNvCxnSpPr>
            <a:cxnSpLocks/>
          </p:cNvCxnSpPr>
          <p:nvPr/>
        </p:nvCxnSpPr>
        <p:spPr>
          <a:xfrm flipH="1" flipV="1">
            <a:off x="6960098" y="3681167"/>
            <a:ext cx="2035863" cy="1723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9">
            <a:extLst>
              <a:ext uri="{FF2B5EF4-FFF2-40B4-BE49-F238E27FC236}">
                <a16:creationId xmlns:a16="http://schemas.microsoft.com/office/drawing/2014/main" id="{8940ED89-BC48-4FA6-BAA4-F31B334725C5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 rot="2413473">
            <a:off x="7151735" y="4170623"/>
            <a:ext cx="1823821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6. Månedlig sending </a:t>
            </a:r>
          </a:p>
          <a:p>
            <a:pPr algn="ctr">
              <a:defRPr/>
            </a:pPr>
            <a:r>
              <a:rPr lang="nb-NO" sz="1200" dirty="0">
                <a:latin typeface="Arial" pitchFamily="34" charset="0"/>
              </a:rPr>
              <a:t>av h-reseptdata</a:t>
            </a:r>
          </a:p>
        </p:txBody>
      </p:sp>
    </p:spTree>
    <p:extLst>
      <p:ext uri="{BB962C8B-B14F-4D97-AF65-F5344CB8AC3E}">
        <p14:creationId xmlns:p14="http://schemas.microsoft.com/office/powerpoint/2010/main" val="23290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A511F7-C5A9-4037-9918-F1294682A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H-reseptforskriften § 5 angir krav til resepten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73F3DD-4E08-4137-BC59-CE87EA542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resept skal oppfylle kravene til utfylling av resepten etter forskrift om legemidler fra apotek. En resept skal også inneholde aktuell refusjonskode.</a:t>
            </a:r>
          </a:p>
          <a:p>
            <a:r>
              <a:rPr lang="nb-NO" dirty="0"/>
              <a:t>Refusjonskode (</a:t>
            </a:r>
            <a:r>
              <a:rPr lang="nb-NO" dirty="0">
                <a:solidFill>
                  <a:srgbClr val="C00000"/>
                </a:solidFill>
              </a:rPr>
              <a:t>ICD10-kode</a:t>
            </a:r>
            <a:r>
              <a:rPr lang="nb-NO" dirty="0"/>
              <a:t>) er sentralt for gruppering til STG og er viktig å få på plass der det fortsatt mangler </a:t>
            </a:r>
          </a:p>
          <a:p>
            <a:pPr lvl="1"/>
            <a:r>
              <a:rPr lang="nb-NO" dirty="0"/>
              <a:t>Store forbedringer i koding har skjedd i løpet av siste året</a:t>
            </a:r>
          </a:p>
          <a:p>
            <a:r>
              <a:rPr lang="nb-NO" dirty="0" err="1"/>
              <a:t>HFene</a:t>
            </a:r>
            <a:r>
              <a:rPr lang="nb-NO" dirty="0"/>
              <a:t> får oversikt fra oppgjørsordningen som muliggjør målrettet innsats dersom koding mangler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CBC9255-1F38-4825-B09F-CC6DCD98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C23794F-7E62-46F6-883E-FEDC93F98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27</a:t>
            </a:fld>
            <a:endParaRPr lang="nn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4E624CEB-4DAB-4F6F-8DEB-555510FC4FB1}"/>
              </a:ext>
            </a:extLst>
          </p:cNvPr>
          <p:cNvSpPr/>
          <p:nvPr/>
        </p:nvSpPr>
        <p:spPr>
          <a:xfrm>
            <a:off x="924910" y="4813738"/>
            <a:ext cx="10237076" cy="15280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000" dirty="0"/>
              <a:t>Krav til refusjonskode </a:t>
            </a:r>
            <a:r>
              <a:rPr lang="nb-NO" sz="2000" dirty="0" err="1"/>
              <a:t>dvs</a:t>
            </a:r>
            <a:r>
              <a:rPr lang="nb-NO" sz="2000" dirty="0"/>
              <a:t> ICD10-kode gjelder alle fagområder og for alle aktører </a:t>
            </a:r>
          </a:p>
          <a:p>
            <a:r>
              <a:rPr lang="nb-NO" sz="2000" dirty="0"/>
              <a:t>når legemiddelbehandlingen skal være med i ISF-grunnlaget</a:t>
            </a:r>
          </a:p>
        </p:txBody>
      </p:sp>
    </p:spTree>
    <p:extLst>
      <p:ext uri="{BB962C8B-B14F-4D97-AF65-F5344CB8AC3E}">
        <p14:creationId xmlns:p14="http://schemas.microsoft.com/office/powerpoint/2010/main" val="1369574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3BBFAA-694A-4117-8AE3-62E899DB6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Endelig ISF-regelverk 2019 publiseres ultimo desember (som før).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Følg med på våre nettsider: </a:t>
            </a:r>
            <a:r>
              <a:rPr lang="nb-NO" dirty="0">
                <a:hlinkClick r:id="rId2"/>
              </a:rPr>
              <a:t>Innsatsstyrt finansiering (ISF)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B9B183-6CA8-4B83-9E35-635FD90F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6BC855D-C0A9-4175-AE42-BE92200C2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28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2177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gUU.hz6gEqSc9LA8SbMP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bKm780OUOganKjoVckM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hOWAI6cu0.fGG3zbhzdY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Taj0Vms0ysXVSVPOd5m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oMV5dtNE6kRnpj41bM1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Taj0Vms0ysXVSVPOd5m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hOWAI6cu0.fGG3zbhzdY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MnW9QImUu2YJgYtgkSW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oMV5dtNE6kRnpj41bM1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oMV5dtNE6kRnpj41bM1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Taj0Vms0ysXVSVPOd5m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Ug6nX1fEWImeAtm8BLp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lBy8HsXkixGjwmXK_K6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IqF28_a5kSVbRATQ5SgoA"/>
</p:tagLst>
</file>

<file path=ppt/theme/theme1.xml><?xml version="1.0" encoding="utf-8"?>
<a:theme xmlns:a="http://schemas.openxmlformats.org/drawingml/2006/main" name="Helsedirektoratet 2018">
  <a:themeElements>
    <a:clrScheme name="Office">
      <a:dk1>
        <a:sysClr val="windowText" lastClr="000000"/>
      </a:dk1>
      <a:lt1>
        <a:sysClr val="window" lastClr="FFFFFF"/>
      </a:lt1>
      <a:dk2>
        <a:srgbClr val="19516A"/>
      </a:dk2>
      <a:lt2>
        <a:srgbClr val="DEDEDE"/>
      </a:lt2>
      <a:accent1>
        <a:srgbClr val="19516A"/>
      </a:accent1>
      <a:accent2>
        <a:srgbClr val="2A80A6"/>
      </a:accent2>
      <a:accent3>
        <a:srgbClr val="76C499"/>
      </a:accent3>
      <a:accent4>
        <a:srgbClr val="3C6558"/>
      </a:accent4>
      <a:accent5>
        <a:srgbClr val="70486C"/>
      </a:accent5>
      <a:accent6>
        <a:srgbClr val="EE91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20202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dir_PPT_v2.potx" id="{6BDAD694-44C9-4A7D-B57A-E98CD31F068B}" vid="{95921B20-E708-494F-A591-DF5B6DED975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E43003ABFA5C84EB67A1CCC6C355E74" ma:contentTypeVersion="0" ma:contentTypeDescription="Opprett et nytt dokument." ma:contentTypeScope="" ma:versionID="88644b85afeada380f3334c0318d97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50E96C-465B-438B-8664-FE05AC895D3A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9EF2C26-3186-4666-9FB6-E9978F57C7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419F026-3BFC-4CBF-B2FF-4515CF002B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Om utvikling i finansieringsordningene-møte dialogarena samhandling 300818</Template>
  <TotalTime>540</TotalTime>
  <Words>1993</Words>
  <Application>Microsoft Office PowerPoint</Application>
  <PresentationFormat>Widescreen</PresentationFormat>
  <Paragraphs>371</Paragraphs>
  <Slides>28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6" baseType="lpstr">
      <vt:lpstr>Arial</vt:lpstr>
      <vt:lpstr>Calibri</vt:lpstr>
      <vt:lpstr>Courier New</vt:lpstr>
      <vt:lpstr>Georgia</vt:lpstr>
      <vt:lpstr>Lato</vt:lpstr>
      <vt:lpstr>Times New Roman</vt:lpstr>
      <vt:lpstr>Wingdings</vt:lpstr>
      <vt:lpstr>Helsedirektoratet 2018</vt:lpstr>
      <vt:lpstr>Nytt i ISF</vt:lpstr>
      <vt:lpstr>Tema:</vt:lpstr>
      <vt:lpstr>Publisert foreløpig ISF og NPK 17.10.2018</vt:lpstr>
      <vt:lpstr>DRG, STG- og TFG systemet</vt:lpstr>
      <vt:lpstr>DRG-systemet</vt:lpstr>
      <vt:lpstr>DRG-systemet</vt:lpstr>
      <vt:lpstr>STG-systemet</vt:lpstr>
      <vt:lpstr>Utviklingsområder ISF- hovedområdene </vt:lpstr>
      <vt:lpstr>Teknologi  Nye kontaktformer og gjennomføringsmåter</vt:lpstr>
      <vt:lpstr>Digital oppfølging av pasienter – ISF 2019</vt:lpstr>
      <vt:lpstr>Effektiv helsehjelp til ØH-pasienter</vt:lpstr>
      <vt:lpstr>Finansiering av øyeblikkelig hjelp tilstander</vt:lpstr>
      <vt:lpstr>Hvilken øyeblikkelig hjelp tilstander er omfattet</vt:lpstr>
      <vt:lpstr>Hva er endringen i ISF for øyeblikkelig hjelp</vt:lpstr>
      <vt:lpstr>Pilot: ISF for utvalgte medisinske kvalitetsregistre</vt:lpstr>
      <vt:lpstr>Registreringsregler utvalgte medisinske kvalitetsregistre</vt:lpstr>
      <vt:lpstr>Palliasjon</vt:lpstr>
      <vt:lpstr>Bakteppe - Fra statsbudsjettet:</vt:lpstr>
      <vt:lpstr>Fra opphold til tjenesteforløp?</vt:lpstr>
      <vt:lpstr>Tjenesteforløpsgrupper i ISF fra 2019</vt:lpstr>
      <vt:lpstr>TFG - tjenesteforløpsgrupper</vt:lpstr>
      <vt:lpstr>Ingen endringer i koderegler for aktivitet i sykehus</vt:lpstr>
      <vt:lpstr>Spesialisthelsetjenester utført av kommuner</vt:lpstr>
      <vt:lpstr>Koding av kommunalt utført spesialisthelsetjenester – dialyse og legemiddelbehandling</vt:lpstr>
      <vt:lpstr>Pasientadministrert legemiddelbehandling</vt:lpstr>
      <vt:lpstr>PowerPoint-presentasjon</vt:lpstr>
      <vt:lpstr>H-reseptforskriften § 5 angir krav til resepten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videreutvikling av finansieringsordningene</dc:title>
  <dc:creator>Eva Wensaas</dc:creator>
  <cp:lastModifiedBy>Ingrid Breder Waller</cp:lastModifiedBy>
  <cp:revision>37</cp:revision>
  <dcterms:created xsi:type="dcterms:W3CDTF">2018-08-29T11:36:08Z</dcterms:created>
  <dcterms:modified xsi:type="dcterms:W3CDTF">2021-09-27T13:57:56Z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0x010100FE43003ABFA5C84EB67A1CCC6C355E74</vt:lpwstr>
  </property>
</Properties>
</file>